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247" autoAdjust="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8873F5-3CBB-41F0-B9A0-AD0FD35FC91E}" type="datetimeFigureOut">
              <a:rPr lang="es-CO" smtClean="0"/>
              <a:t>28/04/2025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73E82F-B568-44C0-AF88-EC1C8C1448B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33328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448469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78A70-3A8C-9619-ABEA-F0027ECA1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BAD1A2B-528A-E7A8-9F9B-24894A5DB8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8D26DC5-E78B-31AC-1334-F2BC349EB5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Nota: a diferencia de los métodos clásicos de puntuación que simplemente suman las respuestas, IRT reconoce que:</a:t>
            </a:r>
          </a:p>
          <a:p>
            <a:endParaRPr lang="es-CO" dirty="0"/>
          </a:p>
          <a:p>
            <a:pPr>
              <a:buNone/>
            </a:pPr>
            <a:r>
              <a:rPr lang="es-MX" dirty="0"/>
              <a:t>-Los ítems pueden diferir en dificultad y calidad.</a:t>
            </a:r>
          </a:p>
          <a:p>
            <a:pPr>
              <a:buNone/>
            </a:pPr>
            <a:r>
              <a:rPr lang="es-MX" dirty="0"/>
              <a:t>-No todas las respuestas reflejan el mismo nivel de la variable latente.</a:t>
            </a:r>
          </a:p>
          <a:p>
            <a:r>
              <a:rPr lang="es-MX" dirty="0"/>
              <a:t>-El error de medición no es constante: depende del nivel de habilidad de quien responde.</a:t>
            </a:r>
          </a:p>
          <a:p>
            <a:endParaRPr lang="es-MX" dirty="0"/>
          </a:p>
          <a:p>
            <a:r>
              <a:rPr lang="es-MX" b="1" dirty="0"/>
              <a:t>En resumen:</a:t>
            </a:r>
            <a:br>
              <a:rPr lang="es-MX" dirty="0"/>
            </a:br>
            <a:r>
              <a:rPr lang="es-MX" dirty="0"/>
              <a:t>IRT permite </a:t>
            </a:r>
            <a:r>
              <a:rPr lang="es-MX" b="1" dirty="0"/>
              <a:t>inferir</a:t>
            </a:r>
            <a:r>
              <a:rPr lang="es-MX" dirty="0"/>
              <a:t> el nivel real de una capacidad no observable (como las capacidades dinámicas de una empresa) a partir del patrón de respuestas a una serie de ítems calibrados estadísticamente</a:t>
            </a:r>
          </a:p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385DC71-6F43-D625-2388-7BA43DB140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780016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1AAE8-493F-FBEA-4A5E-5D1F246D0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0BA2890-8A09-53C3-246B-762645DC48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4D299C4D-F46B-7627-D535-F2CADFFDE3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7D7E3E3-45C0-B5CB-CD61-BCFC5543FC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13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087379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88CBA-12E7-214A-0664-D60EDFF58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0F2F52C-56C1-62D7-DDE2-84D2F8CC72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B4531FD-4B82-6AD5-EE35-7273A014DC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AAF9BE-5FD6-4EE5-50BF-146E5E3C5B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47259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9E73C-1D91-C138-BB12-E224292C7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B97F207-D8C8-D98F-B232-F8733D1FFA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95ED334-99B7-4331-E22C-9565F07E4E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2809A0-4BD3-C0C8-F492-00924063D5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15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48163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9677E-E7AA-838B-820F-E20872F9B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943E2F0-3134-5E85-DADE-6A14B98B9B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33F5530-7AB3-C04D-4300-82E1BFE2AE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CA8CDC3-D57F-7333-999E-45F63FEBB6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6088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16298-186A-4BA3-F285-8130E14E4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09DCCAB-F5DA-B695-AF2D-80587D1FF5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27E9B21-C037-16C6-784A-1D50A009F8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15F9C6-4086-5CAC-2D87-1630E07072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714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3F3C5B-135F-FE29-9339-0D014152D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CA3AFDA-C33E-D72E-6DD4-77D7D45E53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29CCFA1-9ECC-361D-69F6-7CD9E7A4E7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85E05BF-77A2-9527-20C6-AC8CEACBC9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9709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19235-C898-692E-167F-2A47ECC31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19BC938-BCA7-FDD1-DDC8-7BF9FEB1F1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8B351247-98A0-256D-6E87-77F1ED47D9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ED4D9F6-0644-627E-3483-A7D9D047E9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9595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C9011-AC56-E680-B0B2-5F8C36078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A52DACF-DA60-BA6E-9A12-9F36197EC7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65D6A9D-139A-DDDF-8AAF-55D75B461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A7B6704-4FD6-D162-BC44-03BAE0A510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52820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E29834-1F4B-4E24-F95D-13BECD4BE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1ED7B7D-AB06-1C8B-228B-23E224FE5F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1DFCC30-BEF2-A99A-C883-3307203F4C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139482-30D1-7684-33AA-CB9B45C120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1335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2C9AA-3110-156E-E858-9AF7583C8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702ED6F1-A89A-7509-90A5-97F006E40E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E5A5210-26AE-DC7D-BCCB-C69C566432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D086B14-5712-79F9-2258-17F6BFC232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599451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C02AD0-E7E8-2689-248E-6C109178A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EDF924F-EB0A-1EE3-1BC2-7415EEC5E2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B27EAE1-B85E-3DE5-C4D9-9C02446D8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Nota: a diferencia de los métodos clásicos de puntuación que simplemente suman las respuestas, IRT reconoce que:</a:t>
            </a:r>
          </a:p>
          <a:p>
            <a:endParaRPr lang="es-CO" dirty="0"/>
          </a:p>
          <a:p>
            <a:pPr>
              <a:buNone/>
            </a:pPr>
            <a:r>
              <a:rPr lang="es-MX" dirty="0"/>
              <a:t>-Los ítems pueden diferir en dificultad y calidad.</a:t>
            </a:r>
          </a:p>
          <a:p>
            <a:pPr>
              <a:buNone/>
            </a:pPr>
            <a:r>
              <a:rPr lang="es-MX" dirty="0"/>
              <a:t>-No todas las respuestas reflejan el mismo nivel de la variable latente.</a:t>
            </a:r>
          </a:p>
          <a:p>
            <a:r>
              <a:rPr lang="es-MX" dirty="0"/>
              <a:t>-El error de medición no es constante: depende del nivel de habilidad de quien responde.</a:t>
            </a:r>
          </a:p>
          <a:p>
            <a:endParaRPr lang="es-MX" dirty="0"/>
          </a:p>
          <a:p>
            <a:r>
              <a:rPr lang="es-MX" b="1" dirty="0"/>
              <a:t>En resumen:</a:t>
            </a:r>
            <a:br>
              <a:rPr lang="es-MX" dirty="0"/>
            </a:br>
            <a:r>
              <a:rPr lang="es-MX" dirty="0"/>
              <a:t>IRT permite </a:t>
            </a:r>
            <a:r>
              <a:rPr lang="es-MX" b="1" dirty="0"/>
              <a:t>inferir</a:t>
            </a:r>
            <a:r>
              <a:rPr lang="es-MX" dirty="0"/>
              <a:t> el nivel real de una capacidad no observable (como las capacidades dinámicas de una empresa) a partir del patrón de respuestas a una serie de ítems calibrados estadísticamente</a:t>
            </a:r>
          </a:p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EAD4134-411D-55E0-6AC9-CB791FC3F4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E82F-B568-44C0-AF88-EC1C8C1448B4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9259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82CAE461-C0B1-40CE-96C7-BF817A2EA3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5" cy="6857999"/>
          </a:xfrm>
          <a:custGeom>
            <a:avLst/>
            <a:gdLst>
              <a:gd name="connsiteX0" fmla="*/ 0 w 12191995"/>
              <a:gd name="connsiteY0" fmla="*/ 0 h 6857999"/>
              <a:gd name="connsiteX1" fmla="*/ 12191995 w 12191995"/>
              <a:gd name="connsiteY1" fmla="*/ 0 h 6857999"/>
              <a:gd name="connsiteX2" fmla="*/ 12191995 w 12191995"/>
              <a:gd name="connsiteY2" fmla="*/ 6857999 h 6857999"/>
              <a:gd name="connsiteX3" fmla="*/ 8866207 w 12191995"/>
              <a:gd name="connsiteY3" fmla="*/ 6857999 h 6857999"/>
              <a:gd name="connsiteX4" fmla="*/ 8866207 w 12191995"/>
              <a:gd name="connsiteY4" fmla="*/ 1539432 h 6857999"/>
              <a:gd name="connsiteX5" fmla="*/ 0 w 12191995"/>
              <a:gd name="connsiteY5" fmla="*/ 15394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5" h="6857999">
                <a:moveTo>
                  <a:pt x="0" y="0"/>
                </a:moveTo>
                <a:lnTo>
                  <a:pt x="12191995" y="0"/>
                </a:lnTo>
                <a:lnTo>
                  <a:pt x="12191995" y="6857999"/>
                </a:lnTo>
                <a:lnTo>
                  <a:pt x="8866207" y="6857999"/>
                </a:lnTo>
                <a:lnTo>
                  <a:pt x="8866207" y="1539432"/>
                </a:lnTo>
                <a:lnTo>
                  <a:pt x="0" y="15394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717463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EL SUBTÍTULO SE ESCRIBE AQUÍ</a:t>
            </a:r>
          </a:p>
        </p:txBody>
      </p:sp>
      <p:sp>
        <p:nvSpPr>
          <p:cNvPr id="5" name="Forma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240332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2454525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4867539"/>
            <a:ext cx="2239803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/>
              <a:t>Agenda</a:t>
            </a:r>
          </a:p>
        </p:txBody>
      </p:sp>
      <p:sp>
        <p:nvSpPr>
          <p:cNvPr id="29" name="Marcador de posición de imagen 28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76854" y="879710"/>
            <a:ext cx="3983858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76854" y="1956155"/>
            <a:ext cx="3983858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76854" y="3032600"/>
            <a:ext cx="3983858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76854" y="4109045"/>
            <a:ext cx="3983858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76854" y="5185490"/>
            <a:ext cx="3983858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7" name="Marcador de texto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27730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1</a:t>
            </a:r>
          </a:p>
        </p:txBody>
      </p:sp>
      <p:sp>
        <p:nvSpPr>
          <p:cNvPr id="38" name="Marcador de texto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27730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2</a:t>
            </a:r>
          </a:p>
        </p:txBody>
      </p:sp>
      <p:sp>
        <p:nvSpPr>
          <p:cNvPr id="39" name="Marcador de texto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27730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3</a:t>
            </a:r>
          </a:p>
        </p:txBody>
      </p:sp>
      <p:sp>
        <p:nvSpPr>
          <p:cNvPr id="40" name="Marcador de texto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27730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4</a:t>
            </a:r>
          </a:p>
        </p:txBody>
      </p:sp>
      <p:sp>
        <p:nvSpPr>
          <p:cNvPr id="41" name="Marcador de texto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27730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5</a:t>
            </a:r>
          </a:p>
        </p:txBody>
      </p:sp>
      <p:sp>
        <p:nvSpPr>
          <p:cNvPr id="42" name="Forma 62">
            <a:extLst>
              <a:ext uri="{FF2B5EF4-FFF2-40B4-BE49-F238E27FC236}">
                <a16:creationId xmlns:a16="http://schemas.microsoft.com/office/drawing/2014/main" id="{79517603-8FAC-41C9-B5BE-3F8BA7D93CE6}"/>
              </a:ext>
            </a:extLst>
          </p:cNvPr>
          <p:cNvSpPr/>
          <p:nvPr userDrawn="1"/>
        </p:nvSpPr>
        <p:spPr>
          <a:xfrm rot="16200000" flipV="1">
            <a:off x="965155" y="389954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208134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2643" y="1691472"/>
            <a:ext cx="4385841" cy="1325563"/>
          </a:xfrm>
        </p:spPr>
        <p:txBody>
          <a:bodyPr rtlCol="0" anchor="b"/>
          <a:lstStyle>
            <a:lvl1pPr algn="r">
              <a:defRPr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500437"/>
            <a:ext cx="12192000" cy="3357563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69843" y="1690688"/>
            <a:ext cx="4155432" cy="1325562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569843" y="1227698"/>
            <a:ext cx="4155432" cy="382749"/>
          </a:xfrm>
        </p:spPr>
        <p:txBody>
          <a:bodyPr rtlCol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780552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4947" y="2632337"/>
            <a:ext cx="4385841" cy="3357563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0816" y="2540529"/>
            <a:ext cx="3046302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9606" y="2540529"/>
            <a:ext cx="3023149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n-lt"/>
              </a:defRPr>
            </a:lvl1pPr>
          </a:lstStyle>
          <a:p>
            <a:pPr marL="0" lvl="0" indent="0" rtl="0">
              <a:buNone/>
            </a:pPr>
            <a:r>
              <a:rPr lang="es-ES" noProof="0"/>
              <a:t>Haga clic para agregar un título aquí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70525" y="2944813"/>
            <a:ext cx="3046413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69606" y="2944813"/>
            <a:ext cx="302314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87336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0525" y="1193765"/>
            <a:ext cx="6322230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193765"/>
            <a:ext cx="5230788" cy="479613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0816" y="2540529"/>
            <a:ext cx="3046302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9606" y="2540529"/>
            <a:ext cx="3023149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n-lt"/>
              </a:defRPr>
            </a:lvl1pPr>
          </a:lstStyle>
          <a:p>
            <a:pPr marL="0" lvl="0" indent="0" rtl="0">
              <a:buNone/>
            </a:pPr>
            <a:r>
              <a:rPr lang="es-ES" noProof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70525" y="2944813"/>
            <a:ext cx="3046413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69606" y="2944813"/>
            <a:ext cx="302314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163594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9009"/>
            <a:ext cx="3416928" cy="2884911"/>
          </a:xfrm>
        </p:spPr>
        <p:txBody>
          <a:bodyPr lIns="0" rtlCol="0" anchor="t">
            <a:normAutofit/>
          </a:bodyPr>
          <a:lstStyle>
            <a:lvl1pPr algn="r">
              <a:defRPr sz="4000">
                <a:solidFill>
                  <a:schemeClr val="accent1"/>
                </a:solidFill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10875" y="1809009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52175" y="1809009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n-lt"/>
              </a:defRPr>
            </a:lvl1pPr>
          </a:lstStyle>
          <a:p>
            <a:pPr marL="0" lvl="0" indent="0" rtl="0">
              <a:buNone/>
            </a:pPr>
            <a:r>
              <a:rPr lang="es-ES" noProof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10572" y="2213293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52175" y="2213293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31155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7089"/>
            <a:ext cx="4297212" cy="3449109"/>
          </a:xfr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>
              <a:defRPr lang="en-US" sz="4000" dirty="0">
                <a:latin typeface="+mj-lt"/>
              </a:defRPr>
            </a:lvl1pPr>
          </a:lstStyle>
          <a:p>
            <a:pPr marL="0" lvl="0" algn="r" rtl="0"/>
            <a:r>
              <a:rPr lang="es-ES" noProof="0"/>
              <a:t>Haga clic para modificar el título del patrón </a:t>
            </a:r>
            <a:br>
              <a:rPr lang="es-ES" noProof="0"/>
            </a:br>
            <a:r>
              <a:rPr lang="es-ES" noProof="0"/>
              <a:t>estilo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1687089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52175" y="1687089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latin typeface="+mn-lt"/>
              </a:defRPr>
            </a:lvl1pPr>
          </a:lstStyle>
          <a:p>
            <a:pPr marL="228600" lvl="0" indent="-228600" rtl="0"/>
            <a:r>
              <a:rPr lang="es-ES" noProof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2091373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52175" y="2091373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7" name="Forma 62">
            <a:extLst>
              <a:ext uri="{FF2B5EF4-FFF2-40B4-BE49-F238E27FC236}">
                <a16:creationId xmlns:a16="http://schemas.microsoft.com/office/drawing/2014/main" id="{22325F4A-8191-45D3-B031-5847B1E4B3AA}"/>
              </a:ext>
            </a:extLst>
          </p:cNvPr>
          <p:cNvSpPr/>
          <p:nvPr userDrawn="1"/>
        </p:nvSpPr>
        <p:spPr>
          <a:xfrm rot="16200000" flipV="1">
            <a:off x="3332057" y="133183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12087828" y="1675514"/>
            <a:ext cx="115747" cy="34491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861598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1687090"/>
            <a:ext cx="4568750" cy="1721802"/>
          </a:xfrm>
          <a:noFill/>
        </p:spPr>
        <p:txBody>
          <a:bodyPr lIns="0" rIns="324000" rtlCol="0" anchor="ctr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editar </a:t>
            </a:r>
            <a:br>
              <a:rPr lang="es-ES" noProof="0"/>
            </a:br>
            <a:r>
              <a:rPr lang="es-ES" noProof="0"/>
              <a:t>Estilo del título del patrón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>
              <a:latin typeface="+mn-lt"/>
            </a:endParaRP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latin typeface="+mn-lt"/>
              </a:defRPr>
            </a:lvl1pPr>
          </a:lstStyle>
          <a:p>
            <a:pPr marL="228600" lvl="0" indent="-228600" rtl="0"/>
            <a:r>
              <a:rPr lang="es-ES" noProof="0"/>
              <a:t>Haga clic para agregar un título aquí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12" name="Forma 62">
            <a:extLst>
              <a:ext uri="{FF2B5EF4-FFF2-40B4-BE49-F238E27FC236}">
                <a16:creationId xmlns:a16="http://schemas.microsoft.com/office/drawing/2014/main" id="{DADD8B14-6C18-4FC5-89FD-62D525A444DB}"/>
              </a:ext>
            </a:extLst>
          </p:cNvPr>
          <p:cNvSpPr/>
          <p:nvPr userDrawn="1"/>
        </p:nvSpPr>
        <p:spPr>
          <a:xfrm rot="16200000" flipV="1">
            <a:off x="3332057" y="729943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214412" y="3805254"/>
            <a:ext cx="1935925" cy="1854770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365876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4947" y="2632337"/>
            <a:ext cx="4385841" cy="3357563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70816" y="2944854"/>
            <a:ext cx="3046302" cy="304504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0816" y="2540529"/>
            <a:ext cx="3046302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 aquí</a:t>
            </a:r>
          </a:p>
        </p:txBody>
      </p:sp>
      <p:sp>
        <p:nvSpPr>
          <p:cNvPr id="6" name="Marcador de texto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69607" y="2944854"/>
            <a:ext cx="3046302" cy="304504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9606" y="2540529"/>
            <a:ext cx="3023149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 aquí</a:t>
            </a:r>
          </a:p>
        </p:txBody>
      </p:sp>
    </p:spTree>
    <p:extLst>
      <p:ext uri="{BB962C8B-B14F-4D97-AF65-F5344CB8AC3E}">
        <p14:creationId xmlns:p14="http://schemas.microsoft.com/office/powerpoint/2010/main" val="26544695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2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r">
              <a:defRPr>
                <a:latin typeface="+mj-lt"/>
              </a:defRPr>
            </a:lvl1pPr>
          </a:lstStyle>
          <a:p>
            <a:pPr rtl="0"/>
            <a:r>
              <a:rPr lang="es-ES" noProof="0"/>
              <a:t>Haga clic para </a:t>
            </a:r>
            <a:br>
              <a:rPr lang="es-ES" noProof="0"/>
            </a:br>
            <a:r>
              <a:rPr lang="es-ES" noProof="0"/>
              <a:t>Agregar título</a:t>
            </a:r>
          </a:p>
        </p:txBody>
      </p:sp>
      <p:sp>
        <p:nvSpPr>
          <p:cNvPr id="6" name="Forma 62">
            <a:extLst>
              <a:ext uri="{FF2B5EF4-FFF2-40B4-BE49-F238E27FC236}">
                <a16:creationId xmlns:a16="http://schemas.microsoft.com/office/drawing/2014/main" id="{9EDA533D-03E6-4B64-A81C-A6F9E3301AB5}"/>
              </a:ext>
            </a:extLst>
          </p:cNvPr>
          <p:cNvSpPr/>
          <p:nvPr userDrawn="1"/>
        </p:nvSpPr>
        <p:spPr>
          <a:xfrm rot="16200000" flipV="1">
            <a:off x="965155" y="43498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10418207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836271"/>
            <a:ext cx="3523423" cy="5185458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01299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-1" y="1539432"/>
            <a:ext cx="8866207" cy="53185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82CAE461-C0B1-40CE-96C7-BF817A2EA3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5" cy="6857999"/>
          </a:xfrm>
          <a:custGeom>
            <a:avLst/>
            <a:gdLst>
              <a:gd name="connsiteX0" fmla="*/ 0 w 12191995"/>
              <a:gd name="connsiteY0" fmla="*/ 0 h 6857999"/>
              <a:gd name="connsiteX1" fmla="*/ 12191995 w 12191995"/>
              <a:gd name="connsiteY1" fmla="*/ 0 h 6857999"/>
              <a:gd name="connsiteX2" fmla="*/ 12191995 w 12191995"/>
              <a:gd name="connsiteY2" fmla="*/ 6857999 h 6857999"/>
              <a:gd name="connsiteX3" fmla="*/ 8866207 w 12191995"/>
              <a:gd name="connsiteY3" fmla="*/ 6857999 h 6857999"/>
              <a:gd name="connsiteX4" fmla="*/ 8866207 w 12191995"/>
              <a:gd name="connsiteY4" fmla="*/ 1539432 h 6857999"/>
              <a:gd name="connsiteX5" fmla="*/ 0 w 12191995"/>
              <a:gd name="connsiteY5" fmla="*/ 15394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5" h="6857999">
                <a:moveTo>
                  <a:pt x="0" y="0"/>
                </a:moveTo>
                <a:lnTo>
                  <a:pt x="12191995" y="0"/>
                </a:lnTo>
                <a:lnTo>
                  <a:pt x="12191995" y="6857999"/>
                </a:lnTo>
                <a:lnTo>
                  <a:pt x="8866207" y="6857999"/>
                </a:lnTo>
                <a:lnTo>
                  <a:pt x="8866207" y="1539432"/>
                </a:lnTo>
                <a:lnTo>
                  <a:pt x="0" y="15394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GRACIAS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WWW.NOMBRESITIO.COM</a:t>
            </a:r>
          </a:p>
        </p:txBody>
      </p:sp>
      <p:sp>
        <p:nvSpPr>
          <p:cNvPr id="5" name="Forma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181984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6038588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78052" y="3206186"/>
            <a:ext cx="6435525" cy="2815543"/>
          </a:xfrm>
          <a:noFill/>
          <a:ln>
            <a:noFill/>
          </a:ln>
        </p:spPr>
        <p:txBody>
          <a:bodyPr lIns="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lIns="0"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3657059" cy="5185458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984202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/>
              <a:t>Haga clic para </a:t>
            </a:r>
            <a:br>
              <a:rPr lang="es-ES" noProof="0"/>
            </a:br>
            <a:r>
              <a:rPr lang="es-ES" noProof="0"/>
              <a:t>Agregar título</a:t>
            </a:r>
          </a:p>
        </p:txBody>
      </p:sp>
      <p:sp>
        <p:nvSpPr>
          <p:cNvPr id="6" name="Forma 62">
            <a:extLst>
              <a:ext uri="{FF2B5EF4-FFF2-40B4-BE49-F238E27FC236}">
                <a16:creationId xmlns:a16="http://schemas.microsoft.com/office/drawing/2014/main" id="{9EDA533D-03E6-4B64-A81C-A6F9E3301AB5}"/>
              </a:ext>
            </a:extLst>
          </p:cNvPr>
          <p:cNvSpPr/>
          <p:nvPr userDrawn="1"/>
        </p:nvSpPr>
        <p:spPr>
          <a:xfrm rot="16200000" flipV="1">
            <a:off x="965155" y="43498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4745620" y="0"/>
            <a:ext cx="744638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s-ES" sz="1400" b="0" i="0" noProof="0">
              <a:solidFill>
                <a:schemeClr val="tx2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987207"/>
            <a:ext cx="28378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agregar un título aquí</a:t>
            </a:r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51371" y="987208"/>
            <a:ext cx="3501106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483134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11353800" cy="6858000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566452"/>
            <a:ext cx="5007015" cy="1440000"/>
          </a:xfrm>
          <a:solidFill>
            <a:schemeClr val="bg1"/>
          </a:solidFill>
        </p:spPr>
        <p:txBody>
          <a:bodyPr lIns="216000" rtlCol="0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editar </a:t>
            </a:r>
            <a:br>
              <a:rPr lang="es-ES" noProof="0"/>
            </a:br>
            <a:r>
              <a:rPr lang="es-ES" noProof="0"/>
              <a:t>Estilo del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3373566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11353800" cy="6858000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49A10FA-D831-43AB-9DF1-EDB14480E3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-1478756"/>
            <a:ext cx="4572000" cy="1189037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Diapositiva de título</a:t>
            </a:r>
          </a:p>
        </p:txBody>
      </p:sp>
    </p:spTree>
    <p:extLst>
      <p:ext uri="{BB962C8B-B14F-4D97-AF65-F5344CB8AC3E}">
        <p14:creationId xmlns:p14="http://schemas.microsoft.com/office/powerpoint/2010/main" val="24891524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FBD120B-8377-4641-9618-9DD682652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05635"/>
            <a:ext cx="5845215" cy="1440000"/>
          </a:xfrm>
          <a:solidFill>
            <a:schemeClr val="bg1"/>
          </a:solidFill>
        </p:spPr>
        <p:txBody>
          <a:bodyPr lIns="792000" rtlCol="0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1053053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639241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solidFill>
            <a:schemeClr val="bg1"/>
          </a:solidFill>
        </p:spPr>
        <p:txBody>
          <a:bodyPr lIns="0" rtlCol="0"/>
          <a:lstStyle>
            <a:lvl1pPr>
              <a:defRPr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733302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550392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1"/>
            <a:ext cx="11353800" cy="5547360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solidFill>
            <a:schemeClr val="bg1"/>
          </a:solidFill>
        </p:spPr>
        <p:txBody>
          <a:bodyPr lIns="0" rtlCol="0"/>
          <a:lstStyle>
            <a:lvl1pPr>
              <a:defRPr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324775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53441"/>
            <a:ext cx="11353800" cy="5151119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0111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82CAE461-C0B1-40CE-96C7-BF817A2EA3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5" cy="6857999"/>
          </a:xfrm>
          <a:custGeom>
            <a:avLst/>
            <a:gdLst>
              <a:gd name="connsiteX0" fmla="*/ 0 w 12191995"/>
              <a:gd name="connsiteY0" fmla="*/ 0 h 6857999"/>
              <a:gd name="connsiteX1" fmla="*/ 12191995 w 12191995"/>
              <a:gd name="connsiteY1" fmla="*/ 0 h 6857999"/>
              <a:gd name="connsiteX2" fmla="*/ 12191995 w 12191995"/>
              <a:gd name="connsiteY2" fmla="*/ 6857999 h 6857999"/>
              <a:gd name="connsiteX3" fmla="*/ 8866207 w 12191995"/>
              <a:gd name="connsiteY3" fmla="*/ 6857999 h 6857999"/>
              <a:gd name="connsiteX4" fmla="*/ 8866207 w 12191995"/>
              <a:gd name="connsiteY4" fmla="*/ 1539432 h 6857999"/>
              <a:gd name="connsiteX5" fmla="*/ 0 w 12191995"/>
              <a:gd name="connsiteY5" fmla="*/ 15394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5" h="6857999">
                <a:moveTo>
                  <a:pt x="0" y="0"/>
                </a:moveTo>
                <a:lnTo>
                  <a:pt x="12191995" y="0"/>
                </a:lnTo>
                <a:lnTo>
                  <a:pt x="12191995" y="6857999"/>
                </a:lnTo>
                <a:lnTo>
                  <a:pt x="8866207" y="6857999"/>
                </a:lnTo>
                <a:lnTo>
                  <a:pt x="8866207" y="1539432"/>
                </a:lnTo>
                <a:lnTo>
                  <a:pt x="0" y="15394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EL SUBTÍTULO SE ESCRIBE AQUÍ</a:t>
            </a:r>
          </a:p>
        </p:txBody>
      </p:sp>
      <p:sp>
        <p:nvSpPr>
          <p:cNvPr id="5" name="Forma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181984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534337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14209" y="1203769"/>
            <a:ext cx="9563582" cy="5060062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F595BB60-922F-4254-AD20-DEA3FA4B7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208" y="339162"/>
            <a:ext cx="9563581" cy="823070"/>
          </a:xfrm>
          <a:noFill/>
        </p:spPr>
        <p:txBody>
          <a:bodyPr lIns="0" rtlCol="0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913620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6030" y="747000"/>
            <a:ext cx="10519940" cy="5364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90730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-16640" y="0"/>
            <a:ext cx="1137043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7634288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Encabezado de sección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719574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bg1"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357938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5831840" y="0"/>
            <a:ext cx="552195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71525"/>
            <a:ext cx="4699000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tx2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Sección </a:t>
            </a:r>
            <a:br>
              <a:rPr lang="es-ES" noProof="0"/>
            </a:br>
            <a:r>
              <a:rPr lang="es-ES" noProof="0"/>
              <a:t>Encabezado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</p:spPr>
        <p:txBody>
          <a:bodyPr bIns="0" rtlCol="0" anchor="b">
            <a:noAutofit/>
          </a:bodyPr>
          <a:lstStyle>
            <a:lvl1pPr marL="0" indent="0" algn="r">
              <a:buNone/>
              <a:defRPr sz="25000">
                <a:solidFill>
                  <a:schemeClr val="bg1"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22520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1" y="0"/>
            <a:ext cx="705612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71525"/>
            <a:ext cx="5257800" cy="1694180"/>
          </a:xfrm>
        </p:spPr>
        <p:txBody>
          <a:bodyPr lIns="0" rtlCol="0" anchor="t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88BD7D8D-4534-4674-90CD-5444E7502E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02636" y="4463007"/>
            <a:ext cx="2489200" cy="3124198"/>
          </a:xfrm>
        </p:spPr>
        <p:txBody>
          <a:bodyPr bIns="0" rtlCol="0" anchor="b">
            <a:noAutofit/>
          </a:bodyPr>
          <a:lstStyle>
            <a:lvl1pPr marL="0" indent="0" algn="r">
              <a:buNone/>
              <a:defRPr sz="25000">
                <a:solidFill>
                  <a:schemeClr val="bg1">
                    <a:lumMod val="8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029298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FC75DEA4-0A76-480D-A95E-49B8E0DD97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335647" y="3145492"/>
            <a:ext cx="2489200" cy="3124198"/>
          </a:xfrm>
        </p:spPr>
        <p:txBody>
          <a:bodyPr bIns="0" rtlCol="0" anchor="b">
            <a:noAutofit/>
          </a:bodyPr>
          <a:lstStyle>
            <a:lvl1pPr marL="0" indent="0" algn="l">
              <a:buNone/>
              <a:defRPr sz="25000">
                <a:solidFill>
                  <a:srgbClr val="5DAAB0">
                    <a:alpha val="20000"/>
                  </a:srgb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394370"/>
            <a:ext cx="7056121" cy="40692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1934210"/>
            <a:ext cx="5273040" cy="1694180"/>
          </a:xfrm>
        </p:spPr>
        <p:txBody>
          <a:bodyPr lIns="0" rtlCol="0" anchor="t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10423330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-16640" y="1"/>
            <a:ext cx="12208639" cy="49072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59" y="2691447"/>
            <a:ext cx="6272321" cy="1694180"/>
          </a:xfrm>
        </p:spPr>
        <p:txBody>
          <a:bodyPr lIns="0" rtlCol="0" anchor="b">
            <a:noAutofit/>
          </a:bodyPr>
          <a:lstStyle>
            <a:lvl1pPr algn="l"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Cabecera de sección</a:t>
            </a:r>
          </a:p>
        </p:txBody>
      </p:sp>
      <p:sp>
        <p:nvSpPr>
          <p:cNvPr id="19" name="Marcador de texto 3">
            <a:extLst>
              <a:ext uri="{FF2B5EF4-FFF2-40B4-BE49-F238E27FC236}">
                <a16:creationId xmlns:a16="http://schemas.microsoft.com/office/drawing/2014/main" id="{7A110188-91CF-42CE-9B0F-643DB15F9D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91826" y="2613057"/>
            <a:ext cx="2489200" cy="3124198"/>
          </a:xfrm>
        </p:spPr>
        <p:txBody>
          <a:bodyPr bIns="0" rtlCol="0" anchor="b">
            <a:noAutofit/>
          </a:bodyPr>
          <a:lstStyle>
            <a:lvl1pPr marL="0" indent="0" algn="l">
              <a:buNone/>
              <a:defRPr sz="25000">
                <a:solidFill>
                  <a:srgbClr val="3B7579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39470869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065146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chemeClr val="accent2">
              <a:alpha val="99000"/>
            </a:schemeClr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>
              <a:solidFill>
                <a:schemeClr val="tx2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latin typeface="+mj-lt"/>
              </a:defRPr>
            </a:lvl1pPr>
          </a:lstStyle>
          <a:p>
            <a:pPr rtl="0"/>
            <a:r>
              <a:rPr lang="es-ES" noProof="0"/>
              <a:t>Haga clic para agregar el título de la diapositiva aquí</a:t>
            </a:r>
          </a:p>
        </p:txBody>
      </p:sp>
      <p:sp>
        <p:nvSpPr>
          <p:cNvPr id="17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SUBTÍTULO AQUÍ</a:t>
            </a:r>
          </a:p>
        </p:txBody>
      </p:sp>
      <p:sp>
        <p:nvSpPr>
          <p:cNvPr id="5" name="Forma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829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7422" y="1038724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rtlCol="0">
            <a:normAutofit/>
          </a:bodyPr>
          <a:lstStyle>
            <a:lvl1pPr>
              <a:defRPr sz="800"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1" name="Marcador de posición de imagen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87422" y="2330235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3" name="Marcador de posición de imagen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87422" y="3621746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4" name="Marcador de posición de imagen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87422" y="4913257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278528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406985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latin typeface="+mj-lt"/>
              </a:defRPr>
            </a:lvl1pPr>
          </a:lstStyle>
          <a:p>
            <a:pPr rtl="0"/>
            <a:r>
              <a:rPr lang="es-ES" noProof="0"/>
              <a:t>Haga clic para agregar el título de la diapositiva aquí</a:t>
            </a:r>
          </a:p>
        </p:txBody>
      </p:sp>
      <p:sp>
        <p:nvSpPr>
          <p:cNvPr id="17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SUBTÍTULO AQUÍ</a:t>
            </a:r>
          </a:p>
        </p:txBody>
      </p:sp>
      <p:sp>
        <p:nvSpPr>
          <p:cNvPr id="5" name="Forma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829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278528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5" name="Marcador de posición de imagen 5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0155" y="1042384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1" name="Marcador de posición de imagen 5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90155" y="2331743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2" name="Marcador de posición de imagen 5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0155" y="3621102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3" name="Marcador de posición de imagen 5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90155" y="4910461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6337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78736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1666759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EL SUBTÍTULO SE ESCRIBE AQUÍ</a:t>
            </a:r>
          </a:p>
        </p:txBody>
      </p:sp>
      <p:sp>
        <p:nvSpPr>
          <p:cNvPr id="5" name="Forma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396160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20" name="Marcador de posición de imagen 4">
            <a:extLst>
              <a:ext uri="{FF2B5EF4-FFF2-40B4-BE49-F238E27FC236}">
                <a16:creationId xmlns:a16="http://schemas.microsoft.com/office/drawing/2014/main" id="{99E7C9A1-D1C2-4923-B0AE-127044646A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866207" y="0"/>
            <a:ext cx="332579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6300728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834DECF-152F-4E39-AD49-1ADCE9F759D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41375" y="3097232"/>
            <a:ext cx="4008120" cy="2742196"/>
          </a:xfrm>
        </p:spPr>
        <p:txBody>
          <a:bodyPr rtlCol="0">
            <a:normAutofit/>
          </a:bodyPr>
          <a:lstStyle>
            <a:lvl1pPr>
              <a:defRPr sz="1200"/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>
            <a:normAutofit/>
          </a:bodyPr>
          <a:lstStyle>
            <a:lvl1pPr>
              <a:defRPr sz="4000" b="1">
                <a:latin typeface="+mj-lt"/>
              </a:defRPr>
            </a:lvl1pPr>
          </a:lstStyle>
          <a:p>
            <a:pPr rtl="0"/>
            <a:r>
              <a:rPr lang="es-ES" noProof="0"/>
              <a:t>Haga clic para agregar </a:t>
            </a:r>
            <a:br>
              <a:rPr lang="es-ES" noProof="0"/>
            </a:br>
            <a:r>
              <a:rPr lang="es-ES" noProof="0"/>
              <a:t>Título de diapositiva aquí</a:t>
            </a:r>
          </a:p>
        </p:txBody>
      </p:sp>
      <p:sp>
        <p:nvSpPr>
          <p:cNvPr id="17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37508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SUBTÍTULO AQUÍ</a:t>
            </a:r>
          </a:p>
        </p:txBody>
      </p:sp>
      <p:sp>
        <p:nvSpPr>
          <p:cNvPr id="5" name="Forma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829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5" name="Marcador de posición de imagen 5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0155" y="1042384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1" name="Marcador de posición de imagen 5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90155" y="2331743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2" name="Marcador de posición de imagen 5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0155" y="3621102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3" name="Marcador de posición de imagen 5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90155" y="4910461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3281798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>
                <a:latin typeface="+mj-lt"/>
              </a:defRPr>
            </a:lvl1pPr>
          </a:lstStyle>
          <a:p>
            <a:pPr rtl="0"/>
            <a:r>
              <a:rPr lang="es-ES" noProof="0"/>
              <a:t>Haga clic para agregar el título de la diapositiva aquí</a:t>
            </a:r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3303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1" name="Marcador de posición de imagen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10608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3" name="Marcador de posición de imagen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57913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4" name="Marcador de posición de imagen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05218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1337302"/>
            <a:ext cx="10685257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5523121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103933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>
                <a:latin typeface="+mj-lt"/>
              </a:defRPr>
            </a:lvl1pPr>
          </a:lstStyle>
          <a:p>
            <a:pPr rtl="0"/>
            <a:r>
              <a:rPr lang="es-ES" noProof="0"/>
              <a:t>Haga clic para agregar el título de la diapositiva aquí</a:t>
            </a:r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41120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1" name="Marcador de posición de imagen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88425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3" name="Marcador de posición de imagen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35730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4" name="Marcador de posición de imagen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883035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018022"/>
            <a:ext cx="10685257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878615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>
              <a:solidFill>
                <a:schemeClr val="tx2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>
                <a:latin typeface="+mj-lt"/>
              </a:defRPr>
            </a:lvl1pPr>
          </a:lstStyle>
          <a:p>
            <a:pPr rtl="0"/>
            <a:r>
              <a:rPr lang="es-ES" noProof="0"/>
              <a:t>Haga clic para agregar el título de la diapositiva aquí</a:t>
            </a:r>
          </a:p>
        </p:txBody>
      </p:sp>
      <p:sp>
        <p:nvSpPr>
          <p:cNvPr id="17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n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SUBTÍTULO AQUÍ</a:t>
            </a:r>
          </a:p>
        </p:txBody>
      </p:sp>
      <p:sp>
        <p:nvSpPr>
          <p:cNvPr id="5" name="Forma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15261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7422" y="1038724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rtlCol="0">
            <a:normAutofit/>
          </a:bodyPr>
          <a:lstStyle>
            <a:lvl1pPr>
              <a:defRPr sz="800"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1" name="Marcador de posición de imagen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87422" y="2330235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3" name="Marcador de posición de imagen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87422" y="3621746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4" name="Marcador de posición de imagen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87422" y="4913257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4033256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682" y="971950"/>
            <a:ext cx="3537030" cy="2036100"/>
          </a:xfrm>
        </p:spPr>
        <p:txBody>
          <a:bodyPr lIns="0" rtlCol="0"/>
          <a:lstStyle>
            <a:lvl1pPr>
              <a:defRPr>
                <a:solidFill>
                  <a:srgbClr val="5DAAB0"/>
                </a:solidFill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76930" y="729827"/>
            <a:ext cx="1643384" cy="1643384"/>
          </a:xfrm>
          <a:prstGeom prst="ellipse">
            <a:avLst/>
          </a:prstGeo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6" name="Marcador de posición de imagen 4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970602" y="729827"/>
            <a:ext cx="1643384" cy="1643384"/>
          </a:xfrm>
          <a:prstGeom prst="ellipse">
            <a:avLst/>
          </a:prstGeo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7" name="Marcador de posición de imagen 4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76930" y="3646649"/>
            <a:ext cx="1643384" cy="1643384"/>
          </a:xfrm>
          <a:prstGeom prst="ellipse">
            <a:avLst/>
          </a:prstGeo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8" name="Marcador de posición de imagen 4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70602" y="3646649"/>
            <a:ext cx="1643384" cy="1643384"/>
          </a:xfrm>
          <a:prstGeom prst="ellipse">
            <a:avLst/>
          </a:prstGeo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42770" y="2823837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0" name="Marcador de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42770" y="2419511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 AQUÍ</a:t>
            </a:r>
          </a:p>
        </p:txBody>
      </p:sp>
      <p:sp>
        <p:nvSpPr>
          <p:cNvPr id="11" name="Marcador de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44956" y="2823837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2" name="Marcador de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44956" y="2419511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 AQUÍ</a:t>
            </a:r>
          </a:p>
        </p:txBody>
      </p:sp>
      <p:sp>
        <p:nvSpPr>
          <p:cNvPr id="17" name="Marcador de texto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642770" y="5740657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8" name="Marcador de texto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42770" y="5336331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 AQUÍ</a:t>
            </a:r>
          </a:p>
        </p:txBody>
      </p:sp>
      <p:sp>
        <p:nvSpPr>
          <p:cNvPr id="19" name="Marcador de texto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544956" y="5740657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44956" y="5336331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 AQUÍ</a:t>
            </a:r>
          </a:p>
        </p:txBody>
      </p:sp>
      <p:sp>
        <p:nvSpPr>
          <p:cNvPr id="16" name="Forma 62">
            <a:extLst>
              <a:ext uri="{FF2B5EF4-FFF2-40B4-BE49-F238E27FC236}">
                <a16:creationId xmlns:a16="http://schemas.microsoft.com/office/drawing/2014/main" id="{E2A7A773-8673-42D6-B565-4013CBE76BBD}"/>
              </a:ext>
            </a:extLst>
          </p:cNvPr>
          <p:cNvSpPr/>
          <p:nvPr userDrawn="1"/>
        </p:nvSpPr>
        <p:spPr>
          <a:xfrm rot="16200000" flipV="1">
            <a:off x="965155" y="-184909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38743814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>
            <a:extLst>
              <a:ext uri="{FF2B5EF4-FFF2-40B4-BE49-F238E27FC236}">
                <a16:creationId xmlns:a16="http://schemas.microsoft.com/office/drawing/2014/main" id="{EE8D18BE-27C3-4048-91A7-DD0F0F8D0861}"/>
              </a:ext>
            </a:extLst>
          </p:cNvPr>
          <p:cNvSpPr/>
          <p:nvPr userDrawn="1"/>
        </p:nvSpPr>
        <p:spPr>
          <a:xfrm>
            <a:off x="4190264" y="2280735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+mn-lt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  <a:latin typeface="+mj-lt"/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06007" y="2385012"/>
            <a:ext cx="1643384" cy="1643384"/>
          </a:xfrm>
          <a:prstGeom prst="ellipse">
            <a:avLst/>
          </a:prstGeom>
        </p:spPr>
        <p:txBody>
          <a:bodyPr rtlCol="0"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6" name="Marcador de posición de imagen 4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73705" y="2385012"/>
            <a:ext cx="1643384" cy="1643384"/>
          </a:xfrm>
          <a:prstGeom prst="ellipse">
            <a:avLst/>
          </a:prstGeom>
        </p:spPr>
        <p:txBody>
          <a:bodyPr rtlCol="0"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7" name="Marcador de posición de imagen 4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06007" y="4352707"/>
            <a:ext cx="1643384" cy="1643384"/>
          </a:xfrm>
          <a:prstGeom prst="ellipse">
            <a:avLst/>
          </a:prstGeom>
        </p:spPr>
        <p:txBody>
          <a:bodyPr rtlCol="0"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8" name="Marcador de posición de imagen 4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73705" y="4352707"/>
            <a:ext cx="1643384" cy="1643384"/>
          </a:xfrm>
          <a:prstGeom prst="ellipse">
            <a:avLst/>
          </a:prstGeom>
        </p:spPr>
        <p:txBody>
          <a:bodyPr rtlCol="0"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04731" y="3168715"/>
            <a:ext cx="2517605" cy="484146"/>
          </a:xfrm>
        </p:spPr>
        <p:txBody>
          <a:bodyPr lIns="0" rtlCol="0">
            <a:noAutofit/>
          </a:bodyPr>
          <a:lstStyle>
            <a:lvl1pPr marL="0" indent="0" algn="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0" name="Marcador de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04731" y="276438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 AQUÍ</a:t>
            </a:r>
          </a:p>
        </p:txBody>
      </p:sp>
      <p:sp>
        <p:nvSpPr>
          <p:cNvPr id="11" name="Marcador de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41403" y="3168715"/>
            <a:ext cx="2517605" cy="484146"/>
          </a:xfrm>
        </p:spPr>
        <p:txBody>
          <a:bodyPr lIns="0" rtlCol="0">
            <a:noAutofit/>
          </a:bodyPr>
          <a:lstStyle>
            <a:lvl1pPr marL="0" indent="0" algn="l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2" name="Marcador de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1403" y="276438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l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 AQUÍ</a:t>
            </a:r>
          </a:p>
        </p:txBody>
      </p:sp>
      <p:sp>
        <p:nvSpPr>
          <p:cNvPr id="13" name="Marcador de texto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50473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0473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 AQUÍ</a:t>
            </a:r>
          </a:p>
        </p:txBody>
      </p:sp>
      <p:sp>
        <p:nvSpPr>
          <p:cNvPr id="15" name="Marcador de texto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41403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l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6" name="Marcador de texto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41403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l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AGREGAR NOMBRE AQUÍ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EC623159-5A5F-49ED-8FE8-D17FB82C8BB9}"/>
              </a:ext>
            </a:extLst>
          </p:cNvPr>
          <p:cNvSpPr/>
          <p:nvPr userDrawn="1"/>
        </p:nvSpPr>
        <p:spPr>
          <a:xfrm>
            <a:off x="6157960" y="2280735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+mn-lt"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83F630FE-FEDE-4DCF-98BE-57FA329D971D}"/>
              </a:ext>
            </a:extLst>
          </p:cNvPr>
          <p:cNvSpPr/>
          <p:nvPr userDrawn="1"/>
        </p:nvSpPr>
        <p:spPr>
          <a:xfrm>
            <a:off x="4190264" y="4236857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+mn-lt"/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5CEE0F46-6DA2-40B8-B7F9-015FA8D24163}"/>
              </a:ext>
            </a:extLst>
          </p:cNvPr>
          <p:cNvSpPr/>
          <p:nvPr userDrawn="1"/>
        </p:nvSpPr>
        <p:spPr>
          <a:xfrm>
            <a:off x="6157960" y="4236857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0002267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9078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agregar </a:t>
            </a:r>
            <a:br>
              <a:rPr lang="es-ES" noProof="0"/>
            </a:br>
            <a:r>
              <a:rPr lang="es-ES" noProof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9078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9078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SUBTÍTULO AQUÍ</a:t>
            </a:r>
          </a:p>
        </p:txBody>
      </p:sp>
      <p:sp>
        <p:nvSpPr>
          <p:cNvPr id="3" name="Marcador de posición de gráfico 2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247900"/>
            <a:ext cx="5620473" cy="3870325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 gráfico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995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agregar </a:t>
            </a:r>
            <a:br>
              <a:rPr lang="es-ES" noProof="0"/>
            </a:br>
            <a:r>
              <a:rPr lang="es-ES" noProof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3" name="Marcador de posición de gráfico 2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 gráfico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7756722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agregar </a:t>
            </a:r>
            <a:br>
              <a:rPr lang="es-ES" noProof="0"/>
            </a:br>
            <a:r>
              <a:rPr lang="es-ES" noProof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3" name="Marcador de posición de gráfico 2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 gráfico</a:t>
            </a:r>
            <a:endParaRPr lang="es-ES" noProof="0"/>
          </a:p>
        </p:txBody>
      </p:sp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2465372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11" name="Marcador de texto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SUBTÍTULO AQUÍ</a:t>
            </a:r>
          </a:p>
        </p:txBody>
      </p:sp>
      <p:sp>
        <p:nvSpPr>
          <p:cNvPr id="4" name="Marcador de posición de tabla 3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una tabla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38560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08475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796498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EL SUBTÍTULO SE ESCRIBE AQUÍ</a:t>
            </a:r>
          </a:p>
        </p:txBody>
      </p:sp>
      <p:sp>
        <p:nvSpPr>
          <p:cNvPr id="10" name="Forma 62">
            <a:extLst>
              <a:ext uri="{FF2B5EF4-FFF2-40B4-BE49-F238E27FC236}">
                <a16:creationId xmlns:a16="http://schemas.microsoft.com/office/drawing/2014/main" id="{171AB7B1-2963-43C8-84A5-2FCF188ACF42}"/>
              </a:ext>
            </a:extLst>
          </p:cNvPr>
          <p:cNvSpPr/>
          <p:nvPr userDrawn="1"/>
        </p:nvSpPr>
        <p:spPr>
          <a:xfrm rot="16200000" flipV="1">
            <a:off x="1094402" y="2525899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DAA0C5BA-C2D3-4A68-8EDE-1831408789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1933381"/>
              <a:gd name="connsiteY0" fmla="*/ 0 h 6858000"/>
              <a:gd name="connsiteX1" fmla="*/ 11933381 w 11933381"/>
              <a:gd name="connsiteY1" fmla="*/ 0 h 6858000"/>
              <a:gd name="connsiteX2" fmla="*/ 11933381 w 11933381"/>
              <a:gd name="connsiteY2" fmla="*/ 6858000 h 6858000"/>
              <a:gd name="connsiteX3" fmla="*/ 0 w 11933381"/>
              <a:gd name="connsiteY3" fmla="*/ 6858000 h 6858000"/>
              <a:gd name="connsiteX4" fmla="*/ 0 w 11933381"/>
              <a:gd name="connsiteY4" fmla="*/ 5854361 h 6858000"/>
              <a:gd name="connsiteX5" fmla="*/ 8109878 w 11933381"/>
              <a:gd name="connsiteY5" fmla="*/ 5854361 h 6858000"/>
              <a:gd name="connsiteX6" fmla="*/ 8109878 w 11933381"/>
              <a:gd name="connsiteY6" fmla="*/ 1949923 h 6858000"/>
              <a:gd name="connsiteX7" fmla="*/ 0 w 11933381"/>
              <a:gd name="connsiteY7" fmla="*/ 1949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933381" h="6858000">
                <a:moveTo>
                  <a:pt x="0" y="0"/>
                </a:moveTo>
                <a:lnTo>
                  <a:pt x="11933381" y="0"/>
                </a:lnTo>
                <a:lnTo>
                  <a:pt x="11933381" y="6858000"/>
                </a:lnTo>
                <a:lnTo>
                  <a:pt x="0" y="6858000"/>
                </a:lnTo>
                <a:lnTo>
                  <a:pt x="0" y="5854361"/>
                </a:lnTo>
                <a:lnTo>
                  <a:pt x="8109878" y="5854361"/>
                </a:lnTo>
                <a:lnTo>
                  <a:pt x="8109878" y="1949923"/>
                </a:lnTo>
                <a:lnTo>
                  <a:pt x="0" y="194992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131774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13356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Marcador de posición de imagen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6" name="Marcador de posición de imagen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524172"/>
            <a:ext cx="2578099" cy="2508588"/>
          </a:xfrm>
        </p:spPr>
        <p:txBody>
          <a:bodyPr lIns="0" rtlCol="0" anchor="t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agregar </a:t>
            </a:r>
            <a:br>
              <a:rPr lang="es-ES" noProof="0"/>
            </a:br>
            <a:r>
              <a:rPr lang="es-ES" noProof="0"/>
              <a:t>Título de diapositiva aquí</a:t>
            </a:r>
          </a:p>
        </p:txBody>
      </p:sp>
      <p:sp>
        <p:nvSpPr>
          <p:cNvPr id="9" name="Forma 62">
            <a:extLst>
              <a:ext uri="{FF2B5EF4-FFF2-40B4-BE49-F238E27FC236}">
                <a16:creationId xmlns:a16="http://schemas.microsoft.com/office/drawing/2014/main" id="{77A2F74A-3B1A-417B-8998-62F0E7EF0E74}"/>
              </a:ext>
            </a:extLst>
          </p:cNvPr>
          <p:cNvSpPr/>
          <p:nvPr userDrawn="1"/>
        </p:nvSpPr>
        <p:spPr>
          <a:xfrm rot="16200000" flipV="1">
            <a:off x="965155" y="-703069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39439847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4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98755"/>
            <a:ext cx="3856038" cy="4235450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4" name="Marcador de posición de imagen 4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2285" y="198755"/>
            <a:ext cx="7651115" cy="4235450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648200"/>
            <a:ext cx="7651116" cy="201167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6" name="Marcador de posición de imagen 4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22919" y="4648200"/>
            <a:ext cx="3855721" cy="201167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54770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D373C762-8092-4F49-BC46-91BCA0557F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2430682 h 6858000"/>
              <a:gd name="connsiteX3" fmla="*/ 3823504 w 12191999"/>
              <a:gd name="connsiteY3" fmla="*/ 2430682 h 6858000"/>
              <a:gd name="connsiteX4" fmla="*/ 3823504 w 12191999"/>
              <a:gd name="connsiteY4" fmla="*/ 6335120 h 6858000"/>
              <a:gd name="connsiteX5" fmla="*/ 12191999 w 12191999"/>
              <a:gd name="connsiteY5" fmla="*/ 633512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2430682"/>
                </a:lnTo>
                <a:lnTo>
                  <a:pt x="3823504" y="2430682"/>
                </a:lnTo>
                <a:lnTo>
                  <a:pt x="3823504" y="6335120"/>
                </a:lnTo>
                <a:lnTo>
                  <a:pt x="12191999" y="633512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3208" y="2870519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03209" y="3958542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EL SUBTÍTULO SE ESCRIBE AQUÍ</a:t>
            </a:r>
          </a:p>
        </p:txBody>
      </p:sp>
      <p:sp>
        <p:nvSpPr>
          <p:cNvPr id="10" name="Forma 62">
            <a:extLst>
              <a:ext uri="{FF2B5EF4-FFF2-40B4-BE49-F238E27FC236}">
                <a16:creationId xmlns:a16="http://schemas.microsoft.com/office/drawing/2014/main" id="{171AB7B1-2963-43C8-84A5-2FCF188ACF42}"/>
              </a:ext>
            </a:extLst>
          </p:cNvPr>
          <p:cNvSpPr/>
          <p:nvPr userDrawn="1"/>
        </p:nvSpPr>
        <p:spPr>
          <a:xfrm rot="16200000" flipV="1">
            <a:off x="4788658" y="2817190"/>
            <a:ext cx="0" cy="1930310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1163080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diapositiva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B652B907-27B2-46E0-B157-E5617EF04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553196"/>
              <a:gd name="connsiteX1" fmla="*/ 12191999 w 12191999"/>
              <a:gd name="connsiteY1" fmla="*/ 0 h 6553196"/>
              <a:gd name="connsiteX2" fmla="*/ 12191999 w 12191999"/>
              <a:gd name="connsiteY2" fmla="*/ 6553196 h 6553196"/>
              <a:gd name="connsiteX3" fmla="*/ 9099630 w 12191999"/>
              <a:gd name="connsiteY3" fmla="*/ 6553196 h 6553196"/>
              <a:gd name="connsiteX4" fmla="*/ 9099630 w 12191999"/>
              <a:gd name="connsiteY4" fmla="*/ 2953562 h 6553196"/>
              <a:gd name="connsiteX5" fmla="*/ 731134 w 12191999"/>
              <a:gd name="connsiteY5" fmla="*/ 2953562 h 6553196"/>
              <a:gd name="connsiteX6" fmla="*/ 731134 w 12191999"/>
              <a:gd name="connsiteY6" fmla="*/ 6553196 h 6553196"/>
              <a:gd name="connsiteX7" fmla="*/ 0 w 12191999"/>
              <a:gd name="connsiteY7" fmla="*/ 6553196 h 6553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553196">
                <a:moveTo>
                  <a:pt x="0" y="0"/>
                </a:moveTo>
                <a:lnTo>
                  <a:pt x="12191999" y="0"/>
                </a:lnTo>
                <a:lnTo>
                  <a:pt x="12191999" y="6553196"/>
                </a:lnTo>
                <a:lnTo>
                  <a:pt x="9099630" y="6553196"/>
                </a:lnTo>
                <a:lnTo>
                  <a:pt x="9099630" y="2953562"/>
                </a:lnTo>
                <a:lnTo>
                  <a:pt x="731134" y="2953562"/>
                </a:lnTo>
                <a:lnTo>
                  <a:pt x="731134" y="6553196"/>
                </a:lnTo>
                <a:lnTo>
                  <a:pt x="0" y="655319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81AEE170-55AC-411A-B257-BD682DE71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0164" y="3379810"/>
            <a:ext cx="7252505" cy="891250"/>
          </a:xfrm>
        </p:spPr>
        <p:txBody>
          <a:bodyPr rtlCol="0" anchor="t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8" name="Marcador de texto 12">
            <a:extLst>
              <a:ext uri="{FF2B5EF4-FFF2-40B4-BE49-F238E27FC236}">
                <a16:creationId xmlns:a16="http://schemas.microsoft.com/office/drawing/2014/main" id="{92D701DC-3803-4D06-BFB3-A9F78E4022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0165" y="4467833"/>
            <a:ext cx="7252504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EL SUBTÍTULO SE ESCRIBE AQUÍ</a:t>
            </a:r>
          </a:p>
        </p:txBody>
      </p:sp>
      <p:sp>
        <p:nvSpPr>
          <p:cNvPr id="9" name="Forma 62">
            <a:extLst>
              <a:ext uri="{FF2B5EF4-FFF2-40B4-BE49-F238E27FC236}">
                <a16:creationId xmlns:a16="http://schemas.microsoft.com/office/drawing/2014/main" id="{71FB5177-8D30-4482-99E2-8BFEB1D37D9E}"/>
              </a:ext>
            </a:extLst>
          </p:cNvPr>
          <p:cNvSpPr/>
          <p:nvPr userDrawn="1"/>
        </p:nvSpPr>
        <p:spPr>
          <a:xfrm rot="16200000" flipV="1">
            <a:off x="1285385" y="3006251"/>
            <a:ext cx="0" cy="2570770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1040748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4867539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/>
              <a:t>Agenda</a:t>
            </a:r>
          </a:p>
        </p:txBody>
      </p:sp>
      <p:sp>
        <p:nvSpPr>
          <p:cNvPr id="29" name="Marcador de posición de imagen 28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42" name="Forma 62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965155" y="389954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</p:spTree>
    <p:extLst>
      <p:ext uri="{BB962C8B-B14F-4D97-AF65-F5344CB8AC3E}">
        <p14:creationId xmlns:p14="http://schemas.microsoft.com/office/powerpoint/2010/main" val="1196538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4867539"/>
            <a:ext cx="2356412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/>
              <a:t>Agenda</a:t>
            </a:r>
          </a:p>
        </p:txBody>
      </p:sp>
      <p:sp>
        <p:nvSpPr>
          <p:cNvPr id="29" name="Marcador de posición de imagen 28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137" y="2225040"/>
            <a:ext cx="3557587" cy="36680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59432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59432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59432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9432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9432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 el patrón </a:t>
            </a:r>
            <a:br>
              <a:rPr lang="es-ES" noProof="0"/>
            </a:br>
            <a:r>
              <a:rPr lang="es-ES" noProof="0"/>
              <a:t>estilos de texto</a:t>
            </a:r>
          </a:p>
        </p:txBody>
      </p:sp>
      <p:sp>
        <p:nvSpPr>
          <p:cNvPr id="42" name="Forma 62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965155" y="389954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778137" y="0"/>
            <a:ext cx="3586162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73466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11961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>
          <p15:clr>
            <a:srgbClr val="F26B43"/>
          </p15:clr>
        </p15:guide>
        <p15:guide id="2" orient="horz" pos="404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6B9D6ED5-E77F-BCD8-148E-84E20FB4D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4583A009-5DB0-94E9-C8D7-274CB05472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3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Título 8">
            <a:extLst>
              <a:ext uri="{FF2B5EF4-FFF2-40B4-BE49-F238E27FC236}">
                <a16:creationId xmlns:a16="http://schemas.microsoft.com/office/drawing/2014/main" id="{8E0E261D-705B-C7B6-11CF-B545319C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89" y="5187579"/>
            <a:ext cx="11316607" cy="102552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rtl="0"/>
            <a:r>
              <a:rPr lang="es-ES" sz="2800" dirty="0">
                <a:solidFill>
                  <a:schemeClr val="bg1"/>
                </a:solidFill>
              </a:rPr>
              <a:t>Optimización del Análisis de Capacidades Dinámicas Empresariales</a:t>
            </a:r>
            <a:br>
              <a:rPr lang="es-ES" sz="2800" dirty="0">
                <a:solidFill>
                  <a:schemeClr val="bg1"/>
                </a:solidFill>
              </a:rPr>
            </a:br>
            <a:r>
              <a:rPr lang="es-ES" sz="2000" b="0" i="1" dirty="0">
                <a:solidFill>
                  <a:schemeClr val="bg1"/>
                </a:solidFill>
              </a:rPr>
              <a:t>Un enfoque a través de Modelos IRT</a:t>
            </a:r>
            <a:endParaRPr lang="es-ES" sz="2800" b="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832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31F94-82F9-ACA9-992C-C8995D4A6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B5F8DBB6-B97F-2BFB-4D78-A89E43DF9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89" y="5187579"/>
            <a:ext cx="11316607" cy="102552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rtl="0"/>
            <a:r>
              <a:rPr lang="es-ES" sz="2800" dirty="0">
                <a:solidFill>
                  <a:schemeClr val="bg1"/>
                </a:solidFill>
              </a:rPr>
              <a:t>Selección del Modelo</a:t>
            </a:r>
            <a:endParaRPr lang="es-ES" sz="2800" b="0" i="1" dirty="0">
              <a:solidFill>
                <a:schemeClr val="bg1"/>
              </a:solidFill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46A0925E-A577-9E0A-46EA-AC0191873A54}"/>
              </a:ext>
            </a:extLst>
          </p:cNvPr>
          <p:cNvCxnSpPr>
            <a:cxnSpLocks/>
          </p:cNvCxnSpPr>
          <p:nvPr/>
        </p:nvCxnSpPr>
        <p:spPr>
          <a:xfrm flipH="1">
            <a:off x="420723" y="5929460"/>
            <a:ext cx="1206909" cy="0"/>
          </a:xfrm>
          <a:prstGeom prst="line">
            <a:avLst/>
          </a:prstGeom>
          <a:ln w="3175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746D34F9-2884-6C6A-A9CD-AC336CC5E7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5968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E78A0993-F15E-8FC9-42C2-1D5FFBA5E96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3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ítulo 8">
            <a:extLst>
              <a:ext uri="{FF2B5EF4-FFF2-40B4-BE49-F238E27FC236}">
                <a16:creationId xmlns:a16="http://schemas.microsoft.com/office/drawing/2014/main" id="{A4297182-F835-445D-392C-9D160645D849}"/>
              </a:ext>
            </a:extLst>
          </p:cNvPr>
          <p:cNvSpPr txBox="1">
            <a:spLocks/>
          </p:cNvSpPr>
          <p:nvPr/>
        </p:nvSpPr>
        <p:spPr>
          <a:xfrm>
            <a:off x="348089" y="5339979"/>
            <a:ext cx="11316607" cy="102552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s-ES" sz="2800" dirty="0">
                <a:solidFill>
                  <a:schemeClr val="bg1"/>
                </a:solidFill>
              </a:rPr>
              <a:t>Metodología</a:t>
            </a:r>
            <a:endParaRPr lang="es-ES" sz="2800" b="0" i="1" dirty="0">
              <a:solidFill>
                <a:schemeClr val="bg1"/>
              </a:solidFill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77A3A6E7-084D-8A9D-7D39-87BB8E3DB347}"/>
              </a:ext>
            </a:extLst>
          </p:cNvPr>
          <p:cNvCxnSpPr>
            <a:cxnSpLocks/>
          </p:cNvCxnSpPr>
          <p:nvPr/>
        </p:nvCxnSpPr>
        <p:spPr>
          <a:xfrm flipH="1">
            <a:off x="573123" y="6081860"/>
            <a:ext cx="1206909" cy="0"/>
          </a:xfrm>
          <a:prstGeom prst="line">
            <a:avLst/>
          </a:prstGeom>
          <a:ln w="3175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934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2A52A-2570-FE0B-B7E8-3B2827D11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962F4696-85E2-98DD-510D-DA499033A1C2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8">
            <a:extLst>
              <a:ext uri="{FF2B5EF4-FFF2-40B4-BE49-F238E27FC236}">
                <a16:creationId xmlns:a16="http://schemas.microsoft.com/office/drawing/2014/main" id="{C5E4C4AA-B22C-4D66-D87F-229B23214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3093"/>
            <a:ext cx="12192000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algn="ctr"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Enfoque Metodológico</a:t>
            </a:r>
            <a:b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</a:br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Teoría de Respuesta al Ítem (IRT)</a:t>
            </a:r>
            <a:endParaRPr lang="es-ES" sz="2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6E88EF81-E087-268B-BEE9-67648186BDD4}"/>
              </a:ext>
            </a:extLst>
          </p:cNvPr>
          <p:cNvSpPr/>
          <p:nvPr/>
        </p:nvSpPr>
        <p:spPr>
          <a:xfrm>
            <a:off x="7324455" y="3261469"/>
            <a:ext cx="2834906" cy="2451909"/>
          </a:xfrm>
          <a:custGeom>
            <a:avLst/>
            <a:gdLst>
              <a:gd name="connsiteX0" fmla="*/ 0 w 156506"/>
              <a:gd name="connsiteY0" fmla="*/ 0 h 135362"/>
              <a:gd name="connsiteX1" fmla="*/ 156506 w 156506"/>
              <a:gd name="connsiteY1" fmla="*/ 0 h 135362"/>
              <a:gd name="connsiteX2" fmla="*/ 156506 w 156506"/>
              <a:gd name="connsiteY2" fmla="*/ 135363 h 135362"/>
              <a:gd name="connsiteX3" fmla="*/ 0 w 156506"/>
              <a:gd name="connsiteY3" fmla="*/ 135363 h 135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506" h="135362">
                <a:moveTo>
                  <a:pt x="0" y="0"/>
                </a:moveTo>
                <a:lnTo>
                  <a:pt x="156506" y="0"/>
                </a:lnTo>
                <a:lnTo>
                  <a:pt x="156506" y="135363"/>
                </a:lnTo>
                <a:lnTo>
                  <a:pt x="0" y="135363"/>
                </a:lnTo>
                <a:close/>
              </a:path>
            </a:pathLst>
          </a:custGeom>
          <a:solidFill>
            <a:schemeClr val="accent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000"/>
          </a:p>
        </p:txBody>
      </p:sp>
      <p:sp>
        <p:nvSpPr>
          <p:cNvPr id="11" name="Freeform 4">
            <a:extLst>
              <a:ext uri="{FF2B5EF4-FFF2-40B4-BE49-F238E27FC236}">
                <a16:creationId xmlns:a16="http://schemas.microsoft.com/office/drawing/2014/main" id="{EA41DE74-1D44-D51A-D76B-C4EAA7C66499}"/>
              </a:ext>
            </a:extLst>
          </p:cNvPr>
          <p:cNvSpPr/>
          <p:nvPr/>
        </p:nvSpPr>
        <p:spPr>
          <a:xfrm>
            <a:off x="4431803" y="2715431"/>
            <a:ext cx="2834906" cy="2451909"/>
          </a:xfrm>
          <a:custGeom>
            <a:avLst/>
            <a:gdLst>
              <a:gd name="connsiteX0" fmla="*/ 0 w 156506"/>
              <a:gd name="connsiteY0" fmla="*/ 0 h 135362"/>
              <a:gd name="connsiteX1" fmla="*/ 156506 w 156506"/>
              <a:gd name="connsiteY1" fmla="*/ 0 h 135362"/>
              <a:gd name="connsiteX2" fmla="*/ 156506 w 156506"/>
              <a:gd name="connsiteY2" fmla="*/ 135363 h 135362"/>
              <a:gd name="connsiteX3" fmla="*/ 0 w 156506"/>
              <a:gd name="connsiteY3" fmla="*/ 135363 h 135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506" h="135362">
                <a:moveTo>
                  <a:pt x="0" y="0"/>
                </a:moveTo>
                <a:lnTo>
                  <a:pt x="156506" y="0"/>
                </a:lnTo>
                <a:lnTo>
                  <a:pt x="156506" y="135363"/>
                </a:lnTo>
                <a:lnTo>
                  <a:pt x="0" y="135363"/>
                </a:lnTo>
                <a:close/>
              </a:path>
            </a:pathLst>
          </a:custGeom>
          <a:solidFill>
            <a:schemeClr val="accent4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00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B5ABFFA1-387B-AFDE-ECD0-AE2AAB2E7C47}"/>
              </a:ext>
            </a:extLst>
          </p:cNvPr>
          <p:cNvSpPr/>
          <p:nvPr/>
        </p:nvSpPr>
        <p:spPr>
          <a:xfrm>
            <a:off x="1518156" y="1371338"/>
            <a:ext cx="9155689" cy="740290"/>
          </a:xfrm>
          <a:custGeom>
            <a:avLst/>
            <a:gdLst>
              <a:gd name="connsiteX0" fmla="*/ 504587 w 505456"/>
              <a:gd name="connsiteY0" fmla="*/ 24928 h 40869"/>
              <a:gd name="connsiteX1" fmla="*/ 479662 w 505456"/>
              <a:gd name="connsiteY1" fmla="*/ 0 h 40869"/>
              <a:gd name="connsiteX2" fmla="*/ 479662 w 505456"/>
              <a:gd name="connsiteY2" fmla="*/ 10725 h 40869"/>
              <a:gd name="connsiteX3" fmla="*/ 476474 w 505456"/>
              <a:gd name="connsiteY3" fmla="*/ 13913 h 40869"/>
              <a:gd name="connsiteX4" fmla="*/ 869 w 505456"/>
              <a:gd name="connsiteY4" fmla="*/ 13913 h 40869"/>
              <a:gd name="connsiteX5" fmla="*/ 0 w 505456"/>
              <a:gd name="connsiteY5" fmla="*/ 14783 h 40869"/>
              <a:gd name="connsiteX6" fmla="*/ 0 w 505456"/>
              <a:gd name="connsiteY6" fmla="*/ 40000 h 40869"/>
              <a:gd name="connsiteX7" fmla="*/ 869 w 505456"/>
              <a:gd name="connsiteY7" fmla="*/ 40870 h 40869"/>
              <a:gd name="connsiteX8" fmla="*/ 476474 w 505456"/>
              <a:gd name="connsiteY8" fmla="*/ 40870 h 40869"/>
              <a:gd name="connsiteX9" fmla="*/ 476474 w 505456"/>
              <a:gd name="connsiteY9" fmla="*/ 40870 h 40869"/>
              <a:gd name="connsiteX10" fmla="*/ 476474 w 505456"/>
              <a:gd name="connsiteY10" fmla="*/ 30435 h 40869"/>
              <a:gd name="connsiteX11" fmla="*/ 478502 w 505456"/>
              <a:gd name="connsiteY11" fmla="*/ 27536 h 40869"/>
              <a:gd name="connsiteX12" fmla="*/ 479662 w 505456"/>
              <a:gd name="connsiteY12" fmla="*/ 27536 h 40869"/>
              <a:gd name="connsiteX13" fmla="*/ 481691 w 505456"/>
              <a:gd name="connsiteY13" fmla="*/ 28406 h 40869"/>
              <a:gd name="connsiteX14" fmla="*/ 493863 w 505456"/>
              <a:gd name="connsiteY14" fmla="*/ 40580 h 40869"/>
              <a:gd name="connsiteX15" fmla="*/ 504587 w 505456"/>
              <a:gd name="connsiteY15" fmla="*/ 29855 h 40869"/>
              <a:gd name="connsiteX16" fmla="*/ 504587 w 505456"/>
              <a:gd name="connsiteY16" fmla="*/ 25218 h 40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5456" h="40869">
                <a:moveTo>
                  <a:pt x="504587" y="24928"/>
                </a:moveTo>
                <a:lnTo>
                  <a:pt x="479662" y="0"/>
                </a:lnTo>
                <a:lnTo>
                  <a:pt x="479662" y="10725"/>
                </a:lnTo>
                <a:cubicBezTo>
                  <a:pt x="479662" y="12464"/>
                  <a:pt x="478213" y="13913"/>
                  <a:pt x="476474" y="13913"/>
                </a:cubicBezTo>
                <a:lnTo>
                  <a:pt x="869" y="13913"/>
                </a:lnTo>
                <a:cubicBezTo>
                  <a:pt x="290" y="13913"/>
                  <a:pt x="0" y="14493"/>
                  <a:pt x="0" y="14783"/>
                </a:cubicBezTo>
                <a:lnTo>
                  <a:pt x="0" y="40000"/>
                </a:lnTo>
                <a:cubicBezTo>
                  <a:pt x="0" y="40580"/>
                  <a:pt x="580" y="40870"/>
                  <a:pt x="869" y="40870"/>
                </a:cubicBezTo>
                <a:lnTo>
                  <a:pt x="476474" y="40870"/>
                </a:lnTo>
                <a:cubicBezTo>
                  <a:pt x="476474" y="40870"/>
                  <a:pt x="476474" y="40870"/>
                  <a:pt x="476474" y="40870"/>
                </a:cubicBezTo>
                <a:lnTo>
                  <a:pt x="476474" y="30435"/>
                </a:lnTo>
                <a:cubicBezTo>
                  <a:pt x="476474" y="29276"/>
                  <a:pt x="477343" y="28116"/>
                  <a:pt x="478502" y="27536"/>
                </a:cubicBezTo>
                <a:cubicBezTo>
                  <a:pt x="478792" y="27536"/>
                  <a:pt x="479372" y="27536"/>
                  <a:pt x="479662" y="27536"/>
                </a:cubicBezTo>
                <a:cubicBezTo>
                  <a:pt x="480532" y="27536"/>
                  <a:pt x="481111" y="27826"/>
                  <a:pt x="481691" y="28406"/>
                </a:cubicBezTo>
                <a:lnTo>
                  <a:pt x="493863" y="40580"/>
                </a:lnTo>
                <a:lnTo>
                  <a:pt x="504587" y="29855"/>
                </a:lnTo>
                <a:cubicBezTo>
                  <a:pt x="505746" y="28696"/>
                  <a:pt x="505746" y="26377"/>
                  <a:pt x="504587" y="2521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000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607AA0C7-A106-D888-90F7-90C895E8951C}"/>
              </a:ext>
            </a:extLst>
          </p:cNvPr>
          <p:cNvSpPr/>
          <p:nvPr/>
        </p:nvSpPr>
        <p:spPr>
          <a:xfrm>
            <a:off x="4426549" y="1917376"/>
            <a:ext cx="6247296" cy="735036"/>
          </a:xfrm>
          <a:custGeom>
            <a:avLst/>
            <a:gdLst>
              <a:gd name="connsiteX0" fmla="*/ 344023 w 344893"/>
              <a:gd name="connsiteY0" fmla="*/ 25218 h 40579"/>
              <a:gd name="connsiteX1" fmla="*/ 333300 w 344893"/>
              <a:gd name="connsiteY1" fmla="*/ 14493 h 40579"/>
              <a:gd name="connsiteX2" fmla="*/ 332141 w 344893"/>
              <a:gd name="connsiteY2" fmla="*/ 13333 h 40579"/>
              <a:gd name="connsiteX3" fmla="*/ 330981 w 344893"/>
              <a:gd name="connsiteY3" fmla="*/ 12174 h 40579"/>
              <a:gd name="connsiteX4" fmla="*/ 318809 w 344893"/>
              <a:gd name="connsiteY4" fmla="*/ 0 h 40579"/>
              <a:gd name="connsiteX5" fmla="*/ 318809 w 344893"/>
              <a:gd name="connsiteY5" fmla="*/ 10725 h 40579"/>
              <a:gd name="connsiteX6" fmla="*/ 318519 w 344893"/>
              <a:gd name="connsiteY6" fmla="*/ 12174 h 40579"/>
              <a:gd name="connsiteX7" fmla="*/ 317359 w 344893"/>
              <a:gd name="connsiteY7" fmla="*/ 13333 h 40579"/>
              <a:gd name="connsiteX8" fmla="*/ 315910 w 344893"/>
              <a:gd name="connsiteY8" fmla="*/ 13623 h 40579"/>
              <a:gd name="connsiteX9" fmla="*/ 315910 w 344893"/>
              <a:gd name="connsiteY9" fmla="*/ 13623 h 40579"/>
              <a:gd name="connsiteX10" fmla="*/ 870 w 344893"/>
              <a:gd name="connsiteY10" fmla="*/ 13623 h 40579"/>
              <a:gd name="connsiteX11" fmla="*/ 0 w 344893"/>
              <a:gd name="connsiteY11" fmla="*/ 14493 h 40579"/>
              <a:gd name="connsiteX12" fmla="*/ 0 w 344893"/>
              <a:gd name="connsiteY12" fmla="*/ 39710 h 40579"/>
              <a:gd name="connsiteX13" fmla="*/ 870 w 344893"/>
              <a:gd name="connsiteY13" fmla="*/ 40580 h 40579"/>
              <a:gd name="connsiteX14" fmla="*/ 315910 w 344893"/>
              <a:gd name="connsiteY14" fmla="*/ 40580 h 40579"/>
              <a:gd name="connsiteX15" fmla="*/ 315910 w 344893"/>
              <a:gd name="connsiteY15" fmla="*/ 40580 h 40579"/>
              <a:gd name="connsiteX16" fmla="*/ 315910 w 344893"/>
              <a:gd name="connsiteY16" fmla="*/ 30145 h 40579"/>
              <a:gd name="connsiteX17" fmla="*/ 317939 w 344893"/>
              <a:gd name="connsiteY17" fmla="*/ 27247 h 40579"/>
              <a:gd name="connsiteX18" fmla="*/ 319099 w 344893"/>
              <a:gd name="connsiteY18" fmla="*/ 27247 h 40579"/>
              <a:gd name="connsiteX19" fmla="*/ 321127 w 344893"/>
              <a:gd name="connsiteY19" fmla="*/ 28116 h 40579"/>
              <a:gd name="connsiteX20" fmla="*/ 333300 w 344893"/>
              <a:gd name="connsiteY20" fmla="*/ 40290 h 40579"/>
              <a:gd name="connsiteX21" fmla="*/ 344023 w 344893"/>
              <a:gd name="connsiteY21" fmla="*/ 29565 h 40579"/>
              <a:gd name="connsiteX22" fmla="*/ 344023 w 344893"/>
              <a:gd name="connsiteY22" fmla="*/ 24928 h 40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44893" h="40579">
                <a:moveTo>
                  <a:pt x="344023" y="25218"/>
                </a:moveTo>
                <a:lnTo>
                  <a:pt x="333300" y="14493"/>
                </a:lnTo>
                <a:lnTo>
                  <a:pt x="332141" y="13333"/>
                </a:lnTo>
                <a:lnTo>
                  <a:pt x="330981" y="12174"/>
                </a:lnTo>
                <a:lnTo>
                  <a:pt x="318809" y="0"/>
                </a:lnTo>
                <a:lnTo>
                  <a:pt x="318809" y="10725"/>
                </a:lnTo>
                <a:cubicBezTo>
                  <a:pt x="318809" y="11304"/>
                  <a:pt x="318809" y="11884"/>
                  <a:pt x="318519" y="12174"/>
                </a:cubicBezTo>
                <a:cubicBezTo>
                  <a:pt x="318519" y="12754"/>
                  <a:pt x="317939" y="13044"/>
                  <a:pt x="317359" y="13333"/>
                </a:cubicBezTo>
                <a:cubicBezTo>
                  <a:pt x="316780" y="13333"/>
                  <a:pt x="316490" y="13623"/>
                  <a:pt x="315910" y="13623"/>
                </a:cubicBezTo>
                <a:cubicBezTo>
                  <a:pt x="315910" y="13623"/>
                  <a:pt x="315910" y="13623"/>
                  <a:pt x="315910" y="13623"/>
                </a:cubicBezTo>
                <a:lnTo>
                  <a:pt x="870" y="13623"/>
                </a:lnTo>
                <a:cubicBezTo>
                  <a:pt x="290" y="13623"/>
                  <a:pt x="0" y="14203"/>
                  <a:pt x="0" y="14493"/>
                </a:cubicBezTo>
                <a:lnTo>
                  <a:pt x="0" y="39710"/>
                </a:lnTo>
                <a:cubicBezTo>
                  <a:pt x="0" y="40290"/>
                  <a:pt x="580" y="40580"/>
                  <a:pt x="870" y="40580"/>
                </a:cubicBezTo>
                <a:lnTo>
                  <a:pt x="315910" y="40580"/>
                </a:lnTo>
                <a:cubicBezTo>
                  <a:pt x="315910" y="40580"/>
                  <a:pt x="315910" y="40580"/>
                  <a:pt x="315910" y="40580"/>
                </a:cubicBezTo>
                <a:lnTo>
                  <a:pt x="315910" y="30145"/>
                </a:lnTo>
                <a:cubicBezTo>
                  <a:pt x="315910" y="28986"/>
                  <a:pt x="316780" y="27826"/>
                  <a:pt x="317939" y="27247"/>
                </a:cubicBezTo>
                <a:cubicBezTo>
                  <a:pt x="318229" y="27247"/>
                  <a:pt x="318809" y="27247"/>
                  <a:pt x="319099" y="27247"/>
                </a:cubicBezTo>
                <a:cubicBezTo>
                  <a:pt x="319968" y="27247"/>
                  <a:pt x="320548" y="27536"/>
                  <a:pt x="321127" y="28116"/>
                </a:cubicBezTo>
                <a:lnTo>
                  <a:pt x="333300" y="40290"/>
                </a:lnTo>
                <a:lnTo>
                  <a:pt x="344023" y="29565"/>
                </a:lnTo>
                <a:cubicBezTo>
                  <a:pt x="345183" y="28406"/>
                  <a:pt x="345183" y="26087"/>
                  <a:pt x="344023" y="249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000"/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A40A2813-20DE-F55F-3E77-B7AD67410F83}"/>
              </a:ext>
            </a:extLst>
          </p:cNvPr>
          <p:cNvSpPr/>
          <p:nvPr/>
        </p:nvSpPr>
        <p:spPr>
          <a:xfrm>
            <a:off x="7324455" y="2468667"/>
            <a:ext cx="3349390" cy="987053"/>
          </a:xfrm>
          <a:custGeom>
            <a:avLst/>
            <a:gdLst>
              <a:gd name="connsiteX0" fmla="*/ 184040 w 184909"/>
              <a:gd name="connsiteY0" fmla="*/ 25218 h 54492"/>
              <a:gd name="connsiteX1" fmla="*/ 173316 w 184909"/>
              <a:gd name="connsiteY1" fmla="*/ 14493 h 54492"/>
              <a:gd name="connsiteX2" fmla="*/ 172157 w 184909"/>
              <a:gd name="connsiteY2" fmla="*/ 13333 h 54492"/>
              <a:gd name="connsiteX3" fmla="*/ 170997 w 184909"/>
              <a:gd name="connsiteY3" fmla="*/ 12174 h 54492"/>
              <a:gd name="connsiteX4" fmla="*/ 158825 w 184909"/>
              <a:gd name="connsiteY4" fmla="*/ 0 h 54492"/>
              <a:gd name="connsiteX5" fmla="*/ 158825 w 184909"/>
              <a:gd name="connsiteY5" fmla="*/ 10725 h 54492"/>
              <a:gd name="connsiteX6" fmla="*/ 158535 w 184909"/>
              <a:gd name="connsiteY6" fmla="*/ 12174 h 54492"/>
              <a:gd name="connsiteX7" fmla="*/ 157376 w 184909"/>
              <a:gd name="connsiteY7" fmla="*/ 13333 h 54492"/>
              <a:gd name="connsiteX8" fmla="*/ 155927 w 184909"/>
              <a:gd name="connsiteY8" fmla="*/ 13623 h 54492"/>
              <a:gd name="connsiteX9" fmla="*/ 155927 w 184909"/>
              <a:gd name="connsiteY9" fmla="*/ 13623 h 54492"/>
              <a:gd name="connsiteX10" fmla="*/ 870 w 184909"/>
              <a:gd name="connsiteY10" fmla="*/ 13623 h 54492"/>
              <a:gd name="connsiteX11" fmla="*/ 0 w 184909"/>
              <a:gd name="connsiteY11" fmla="*/ 14493 h 54492"/>
              <a:gd name="connsiteX12" fmla="*/ 0 w 184909"/>
              <a:gd name="connsiteY12" fmla="*/ 39710 h 54492"/>
              <a:gd name="connsiteX13" fmla="*/ 870 w 184909"/>
              <a:gd name="connsiteY13" fmla="*/ 40580 h 54492"/>
              <a:gd name="connsiteX14" fmla="*/ 155927 w 184909"/>
              <a:gd name="connsiteY14" fmla="*/ 40580 h 54492"/>
              <a:gd name="connsiteX15" fmla="*/ 159115 w 184909"/>
              <a:gd name="connsiteY15" fmla="*/ 43768 h 54492"/>
              <a:gd name="connsiteX16" fmla="*/ 159115 w 184909"/>
              <a:gd name="connsiteY16" fmla="*/ 54493 h 54492"/>
              <a:gd name="connsiteX17" fmla="*/ 184040 w 184909"/>
              <a:gd name="connsiteY17" fmla="*/ 29565 h 54492"/>
              <a:gd name="connsiteX18" fmla="*/ 184040 w 184909"/>
              <a:gd name="connsiteY18" fmla="*/ 24928 h 54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4909" h="54492">
                <a:moveTo>
                  <a:pt x="184040" y="25218"/>
                </a:moveTo>
                <a:lnTo>
                  <a:pt x="173316" y="14493"/>
                </a:lnTo>
                <a:lnTo>
                  <a:pt x="172157" y="13333"/>
                </a:lnTo>
                <a:lnTo>
                  <a:pt x="170997" y="12174"/>
                </a:lnTo>
                <a:lnTo>
                  <a:pt x="158825" y="0"/>
                </a:lnTo>
                <a:lnTo>
                  <a:pt x="158825" y="10725"/>
                </a:lnTo>
                <a:cubicBezTo>
                  <a:pt x="158825" y="11304"/>
                  <a:pt x="158825" y="11884"/>
                  <a:pt x="158535" y="12174"/>
                </a:cubicBezTo>
                <a:cubicBezTo>
                  <a:pt x="158535" y="12754"/>
                  <a:pt x="157955" y="13044"/>
                  <a:pt x="157376" y="13333"/>
                </a:cubicBezTo>
                <a:cubicBezTo>
                  <a:pt x="156796" y="13333"/>
                  <a:pt x="156506" y="13623"/>
                  <a:pt x="155927" y="13623"/>
                </a:cubicBezTo>
                <a:cubicBezTo>
                  <a:pt x="155927" y="13623"/>
                  <a:pt x="155927" y="13623"/>
                  <a:pt x="155927" y="13623"/>
                </a:cubicBezTo>
                <a:lnTo>
                  <a:pt x="870" y="13623"/>
                </a:lnTo>
                <a:cubicBezTo>
                  <a:pt x="290" y="13623"/>
                  <a:pt x="0" y="14203"/>
                  <a:pt x="0" y="14493"/>
                </a:cubicBezTo>
                <a:lnTo>
                  <a:pt x="0" y="39710"/>
                </a:lnTo>
                <a:cubicBezTo>
                  <a:pt x="0" y="40290"/>
                  <a:pt x="580" y="40580"/>
                  <a:pt x="870" y="40580"/>
                </a:cubicBezTo>
                <a:lnTo>
                  <a:pt x="155927" y="40580"/>
                </a:lnTo>
                <a:cubicBezTo>
                  <a:pt x="157666" y="40580"/>
                  <a:pt x="159115" y="42029"/>
                  <a:pt x="159115" y="43768"/>
                </a:cubicBezTo>
                <a:lnTo>
                  <a:pt x="159115" y="54493"/>
                </a:lnTo>
                <a:lnTo>
                  <a:pt x="184040" y="29565"/>
                </a:lnTo>
                <a:cubicBezTo>
                  <a:pt x="185199" y="28406"/>
                  <a:pt x="185199" y="26087"/>
                  <a:pt x="184040" y="2492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000"/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8AAD7F8F-3B47-042F-0D80-19BA99D5D38C}"/>
              </a:ext>
            </a:extLst>
          </p:cNvPr>
          <p:cNvSpPr/>
          <p:nvPr/>
        </p:nvSpPr>
        <p:spPr>
          <a:xfrm>
            <a:off x="1518156" y="2164139"/>
            <a:ext cx="2834906" cy="2451909"/>
          </a:xfrm>
          <a:custGeom>
            <a:avLst/>
            <a:gdLst>
              <a:gd name="connsiteX0" fmla="*/ 0 w 156506"/>
              <a:gd name="connsiteY0" fmla="*/ 0 h 135362"/>
              <a:gd name="connsiteX1" fmla="*/ 156506 w 156506"/>
              <a:gd name="connsiteY1" fmla="*/ 0 h 135362"/>
              <a:gd name="connsiteX2" fmla="*/ 156506 w 156506"/>
              <a:gd name="connsiteY2" fmla="*/ 135363 h 135362"/>
              <a:gd name="connsiteX3" fmla="*/ 0 w 156506"/>
              <a:gd name="connsiteY3" fmla="*/ 135363 h 135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506" h="135362">
                <a:moveTo>
                  <a:pt x="0" y="0"/>
                </a:moveTo>
                <a:lnTo>
                  <a:pt x="156506" y="0"/>
                </a:lnTo>
                <a:lnTo>
                  <a:pt x="156506" y="135363"/>
                </a:lnTo>
                <a:lnTo>
                  <a:pt x="0" y="135363"/>
                </a:lnTo>
                <a:close/>
              </a:path>
            </a:pathLst>
          </a:custGeom>
          <a:solidFill>
            <a:schemeClr val="accent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000" dirty="0"/>
          </a:p>
        </p:txBody>
      </p:sp>
      <p:pic>
        <p:nvPicPr>
          <p:cNvPr id="27" name="Graphic 48" descr="Badge 3 with solid fill">
            <a:extLst>
              <a:ext uri="{FF2B5EF4-FFF2-40B4-BE49-F238E27FC236}">
                <a16:creationId xmlns:a16="http://schemas.microsoft.com/office/drawing/2014/main" id="{AA725E3A-BBA1-10D9-2D81-8CAFAEC812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04919" y="2762969"/>
            <a:ext cx="404217" cy="404217"/>
          </a:xfrm>
          <a:prstGeom prst="rect">
            <a:avLst/>
          </a:prstGeom>
        </p:spPr>
      </p:pic>
      <p:pic>
        <p:nvPicPr>
          <p:cNvPr id="28" name="Graphic 49" descr="Badge with solid fill">
            <a:extLst>
              <a:ext uri="{FF2B5EF4-FFF2-40B4-BE49-F238E27FC236}">
                <a16:creationId xmlns:a16="http://schemas.microsoft.com/office/drawing/2014/main" id="{0E97EAEA-6358-A5F1-4029-00276D1D12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7732" y="2206177"/>
            <a:ext cx="404217" cy="404217"/>
          </a:xfrm>
          <a:prstGeom prst="rect">
            <a:avLst/>
          </a:prstGeom>
        </p:spPr>
      </p:pic>
      <p:pic>
        <p:nvPicPr>
          <p:cNvPr id="29" name="Graphic 50" descr="Badge 1 with solid fill">
            <a:extLst>
              <a:ext uri="{FF2B5EF4-FFF2-40B4-BE49-F238E27FC236}">
                <a16:creationId xmlns:a16="http://schemas.microsoft.com/office/drawing/2014/main" id="{F5C1AA7D-1307-7F51-0550-4278E6071C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26691" y="1665392"/>
            <a:ext cx="404217" cy="404217"/>
          </a:xfrm>
          <a:prstGeom prst="rect">
            <a:avLst/>
          </a:prstGeom>
        </p:spPr>
      </p:pic>
      <p:sp>
        <p:nvSpPr>
          <p:cNvPr id="30" name="Título 8">
            <a:extLst>
              <a:ext uri="{FF2B5EF4-FFF2-40B4-BE49-F238E27FC236}">
                <a16:creationId xmlns:a16="http://schemas.microsoft.com/office/drawing/2014/main" id="{60177D47-5A79-9C3E-708A-D1BED7B887F0}"/>
              </a:ext>
            </a:extLst>
          </p:cNvPr>
          <p:cNvSpPr txBox="1">
            <a:spLocks/>
          </p:cNvSpPr>
          <p:nvPr/>
        </p:nvSpPr>
        <p:spPr>
          <a:xfrm>
            <a:off x="1527208" y="1662658"/>
            <a:ext cx="2021604" cy="44623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2000" b="0" dirty="0">
                <a:solidFill>
                  <a:schemeClr val="tx1">
                    <a:lumMod val="50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Definición</a:t>
            </a:r>
            <a:endParaRPr lang="es-ES" sz="2000" b="0" i="1" dirty="0">
              <a:solidFill>
                <a:schemeClr val="tx1">
                  <a:lumMod val="50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3271C6E-568A-15CD-212E-7B3219E2661D}"/>
              </a:ext>
            </a:extLst>
          </p:cNvPr>
          <p:cNvSpPr txBox="1"/>
          <p:nvPr/>
        </p:nvSpPr>
        <p:spPr>
          <a:xfrm>
            <a:off x="9143" y="6068498"/>
            <a:ext cx="10972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900" dirty="0">
                <a:solidFill>
                  <a:schemeClr val="tx1">
                    <a:lumMod val="50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*Ejemplo: habilidades, actitudes o capacidades organizacionales</a:t>
            </a:r>
          </a:p>
          <a:p>
            <a:r>
              <a:rPr lang="es-CO" sz="900" dirty="0">
                <a:solidFill>
                  <a:schemeClr val="tx1">
                    <a:lumMod val="50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**Cada modelo varía según el tipo de ítem (dicotómico vs politómico), número de parámetros y tipo de función que describe la probabilidad de respuesta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3A317A71-B90E-8F83-87BC-358AAC5B7ACE}"/>
              </a:ext>
            </a:extLst>
          </p:cNvPr>
          <p:cNvSpPr txBox="1"/>
          <p:nvPr/>
        </p:nvSpPr>
        <p:spPr>
          <a:xfrm>
            <a:off x="1542948" y="2652412"/>
            <a:ext cx="2825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200" dirty="0">
                <a:solidFill>
                  <a:schemeClr val="tx1">
                    <a:lumMod val="50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Es un enfoque estadístico que funciona para modelar la relación entre una variable latente no observable* y las respuestas observadas a un conjunto de ítems (preguntas)</a:t>
            </a:r>
          </a:p>
        </p:txBody>
      </p:sp>
      <p:sp>
        <p:nvSpPr>
          <p:cNvPr id="35" name="Título 8">
            <a:extLst>
              <a:ext uri="{FF2B5EF4-FFF2-40B4-BE49-F238E27FC236}">
                <a16:creationId xmlns:a16="http://schemas.microsoft.com/office/drawing/2014/main" id="{D72033BF-297B-B4F6-4F69-054E55B3047A}"/>
              </a:ext>
            </a:extLst>
          </p:cNvPr>
          <p:cNvSpPr txBox="1">
            <a:spLocks/>
          </p:cNvSpPr>
          <p:nvPr/>
        </p:nvSpPr>
        <p:spPr>
          <a:xfrm>
            <a:off x="4625721" y="2206177"/>
            <a:ext cx="2372608" cy="44623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2000" b="0" dirty="0">
                <a:solidFill>
                  <a:schemeClr val="bg1"/>
                </a:solidFill>
                <a:latin typeface="Plus Jakarta Sans SemiBold" pitchFamily="2" charset="0"/>
                <a:cs typeface="Plus Jakarta Sans SemiBold" pitchFamily="2" charset="0"/>
              </a:rPr>
              <a:t>Fundamentos**</a:t>
            </a:r>
            <a:endParaRPr lang="es-ES" sz="2000" b="0" i="1" dirty="0">
              <a:solidFill>
                <a:schemeClr val="bg1"/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B82AC99E-8F4C-5424-D2F2-868A52DB1F14}"/>
                  </a:ext>
                </a:extLst>
              </p:cNvPr>
              <p:cNvSpPr txBox="1"/>
              <p:nvPr/>
            </p:nvSpPr>
            <p:spPr>
              <a:xfrm>
                <a:off x="4449267" y="2889500"/>
                <a:ext cx="2808940" cy="21082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s-CO" sz="1200" dirty="0">
                    <a:solidFill>
                      <a:schemeClr val="bg1"/>
                    </a:solidFill>
                    <a:latin typeface="Plus Jakarta Sans Light" pitchFamily="2" charset="0"/>
                    <a:cs typeface="Plus Jakarta Sans Light" pitchFamily="2" charset="0"/>
                  </a:rPr>
                  <a:t>La probabilidad de una respuesta determinada depende de dos componentes:</a:t>
                </a:r>
              </a:p>
              <a:p>
                <a:pPr algn="just"/>
                <a:endParaRPr lang="es-CO" sz="1200" dirty="0">
                  <a:solidFill>
                    <a:schemeClr val="bg1"/>
                  </a:solidFill>
                  <a:latin typeface="Plus Jakarta Sans Light" pitchFamily="2" charset="0"/>
                  <a:cs typeface="Plus Jakarta Sans Light" pitchFamily="2" charset="0"/>
                </a:endParaRPr>
              </a:p>
              <a:p>
                <a:pPr marL="285750" indent="-285750" algn="just">
                  <a:buFontTx/>
                  <a:buChar char="-"/>
                </a:pPr>
                <a:r>
                  <a:rPr lang="es-CO" sz="1200" dirty="0">
                    <a:solidFill>
                      <a:schemeClr val="bg1"/>
                    </a:solidFill>
                    <a:latin typeface="Plus Jakarta Sans Light" pitchFamily="2" charset="0"/>
                    <a:cs typeface="Plus Jakarta Sans Light" pitchFamily="2" charset="0"/>
                  </a:rPr>
                  <a:t>Características de la empresa (nivel en la variable latente)</a:t>
                </a:r>
              </a:p>
              <a:p>
                <a:pPr marL="285750" indent="-285750" algn="just">
                  <a:buFontTx/>
                  <a:buChar char="-"/>
                </a:pPr>
                <a:r>
                  <a:rPr lang="es-CO" sz="1200" dirty="0">
                    <a:solidFill>
                      <a:schemeClr val="bg1"/>
                    </a:solidFill>
                    <a:latin typeface="Plus Jakarta Sans Light" pitchFamily="2" charset="0"/>
                    <a:cs typeface="Plus Jakarta Sans Light" pitchFamily="2" charset="0"/>
                  </a:rPr>
                  <a:t>Característica del ítem (dificultad, discriminación, </a:t>
                </a:r>
                <a:r>
                  <a:rPr lang="es-CO" sz="1200" dirty="0" err="1">
                    <a:solidFill>
                      <a:schemeClr val="bg1"/>
                    </a:solidFill>
                    <a:latin typeface="Plus Jakarta Sans Light" pitchFamily="2" charset="0"/>
                    <a:cs typeface="Plus Jakarta Sans Light" pitchFamily="2" charset="0"/>
                  </a:rPr>
                  <a:t>etc</a:t>
                </a:r>
                <a:r>
                  <a:rPr lang="es-CO" sz="1200" dirty="0">
                    <a:solidFill>
                      <a:schemeClr val="bg1"/>
                    </a:solidFill>
                    <a:latin typeface="Plus Jakarta Sans Light" pitchFamily="2" charset="0"/>
                    <a:cs typeface="Plus Jakarta Sans Light" pitchFamily="2" charset="0"/>
                  </a:rPr>
                  <a:t>)</a:t>
                </a:r>
              </a:p>
              <a:p>
                <a:pPr marL="285750" indent="-285750" algn="just">
                  <a:buFontTx/>
                  <a:buChar char="-"/>
                </a:pPr>
                <a:endParaRPr lang="es-CO" sz="1200" dirty="0">
                  <a:solidFill>
                    <a:schemeClr val="bg1"/>
                  </a:solidFill>
                  <a:latin typeface="Plus Jakarta Sans Light" pitchFamily="2" charset="0"/>
                  <a:cs typeface="Plus Jakarta Sans Light" pitchFamily="2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cs typeface="Plus Jakarta Sans Light" pitchFamily="2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s-CO" sz="11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Plus Jakarta Sans Light" pitchFamily="2" charset="0"/>
                            </a:rPr>
                          </m:ctrlPr>
                        </m:dPr>
                        <m:e>
                          <m:r>
                            <a:rPr lang="es-CO" sz="11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Plus Jakarta Sans Light" pitchFamily="2" charset="0"/>
                            </a:rPr>
                            <m:t>𝑋</m:t>
                          </m:r>
                          <m:r>
                            <a:rPr lang="es-CO" sz="11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Plus Jakarta Sans Light" pitchFamily="2" charset="0"/>
                            </a:rPr>
                            <m:t>=1</m:t>
                          </m:r>
                        </m:e>
                      </m:d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𝜃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)=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𝑓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(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𝜃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, 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𝑝𝑎𝑟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á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𝑚𝑒𝑡𝑟𝑜𝑠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 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𝑑𝑒𝑙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 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𝑖𝑡𝑒𝑚</m:t>
                      </m:r>
                      <m:r>
                        <a:rPr lang="es-CO" sz="11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Plus Jakarta Sans Light" pitchFamily="2" charset="0"/>
                        </a:rPr>
                        <m:t>)</m:t>
                      </m:r>
                    </m:oMath>
                  </m:oMathPara>
                </a14:m>
                <a:endParaRPr lang="es-CO" sz="1200" dirty="0">
                  <a:solidFill>
                    <a:schemeClr val="bg1"/>
                  </a:solidFill>
                  <a:latin typeface="Plus Jakarta Sans Light" pitchFamily="2" charset="0"/>
                  <a:cs typeface="Plus Jakarta Sans Light" pitchFamily="2" charset="0"/>
                </a:endParaRPr>
              </a:p>
              <a:p>
                <a:pPr marL="285750" indent="-285750" algn="just">
                  <a:buFontTx/>
                  <a:buChar char="-"/>
                </a:pPr>
                <a:endParaRPr lang="es-CO" sz="1200" dirty="0">
                  <a:solidFill>
                    <a:schemeClr val="bg1"/>
                  </a:solidFill>
                  <a:latin typeface="Plus Jakarta Sans Light" pitchFamily="2" charset="0"/>
                  <a:cs typeface="Plus Jakarta Sans Light" pitchFamily="2" charset="0"/>
                </a:endParaRPr>
              </a:p>
            </p:txBody>
          </p:sp>
        </mc:Choice>
        <mc:Fallback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B82AC99E-8F4C-5424-D2F2-868A52DB1F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9267" y="2889500"/>
                <a:ext cx="2808940" cy="2108269"/>
              </a:xfrm>
              <a:prstGeom prst="rect">
                <a:avLst/>
              </a:prstGeom>
              <a:blipFill>
                <a:blip r:embed="rId9"/>
                <a:stretch>
                  <a:fillRect l="-434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ítulo 8">
            <a:extLst>
              <a:ext uri="{FF2B5EF4-FFF2-40B4-BE49-F238E27FC236}">
                <a16:creationId xmlns:a16="http://schemas.microsoft.com/office/drawing/2014/main" id="{A01BA0D1-F7A1-1EF6-4A93-6A59A8FADF4E}"/>
              </a:ext>
            </a:extLst>
          </p:cNvPr>
          <p:cNvSpPr txBox="1">
            <a:spLocks/>
          </p:cNvSpPr>
          <p:nvPr/>
        </p:nvSpPr>
        <p:spPr>
          <a:xfrm>
            <a:off x="7142374" y="2757996"/>
            <a:ext cx="2372608" cy="44623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2000" b="0" dirty="0">
                <a:solidFill>
                  <a:schemeClr val="bg1"/>
                </a:solidFill>
                <a:latin typeface="Plus Jakarta Sans SemiBold" pitchFamily="2" charset="0"/>
                <a:cs typeface="Plus Jakarta Sans SemiBold" pitchFamily="2" charset="0"/>
              </a:rPr>
              <a:t>Relevancia</a:t>
            </a:r>
            <a:endParaRPr lang="es-ES" sz="2000" b="0" i="1" dirty="0">
              <a:solidFill>
                <a:schemeClr val="bg1"/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4DD9338C-C1F2-B416-13E2-0278C558D0A7}"/>
              </a:ext>
            </a:extLst>
          </p:cNvPr>
          <p:cNvSpPr txBox="1"/>
          <p:nvPr/>
        </p:nvSpPr>
        <p:spPr>
          <a:xfrm>
            <a:off x="7328980" y="3379438"/>
            <a:ext cx="28258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Tx/>
              <a:buChar char="-"/>
            </a:pPr>
            <a:r>
              <a:rPr lang="es-CO" sz="1200" dirty="0">
                <a:solidFill>
                  <a:schemeClr val="bg1"/>
                </a:solidFill>
                <a:latin typeface="Plus Jakarta Sans Light" pitchFamily="2" charset="0"/>
                <a:cs typeface="Plus Jakarta Sans Light" pitchFamily="2" charset="0"/>
              </a:rPr>
              <a:t>Construcción de mediciones válidas y precisas que trascienden la simple suma de respuestas</a:t>
            </a:r>
          </a:p>
          <a:p>
            <a:pPr marL="171450" indent="-171450" algn="just">
              <a:buFontTx/>
              <a:buChar char="-"/>
            </a:pPr>
            <a:r>
              <a:rPr lang="es-CO" sz="1200" dirty="0">
                <a:solidFill>
                  <a:schemeClr val="bg1"/>
                </a:solidFill>
                <a:latin typeface="Plus Jakarta Sans Light" pitchFamily="2" charset="0"/>
                <a:cs typeface="Plus Jakarta Sans Light" pitchFamily="2" charset="0"/>
              </a:rPr>
              <a:t>Ajustar por las diferencias en la dificultad y discriminación de los ítems</a:t>
            </a:r>
          </a:p>
          <a:p>
            <a:pPr marL="171450" indent="-171450" algn="just">
              <a:buFontTx/>
              <a:buChar char="-"/>
            </a:pPr>
            <a:r>
              <a:rPr lang="es-CO" sz="1200" dirty="0">
                <a:solidFill>
                  <a:schemeClr val="bg1"/>
                </a:solidFill>
                <a:latin typeface="Plus Jakarta Sans Light" pitchFamily="2" charset="0"/>
                <a:cs typeface="Plus Jakarta Sans Light" pitchFamily="2" charset="0"/>
              </a:rPr>
              <a:t>Obtención de índices comparables entre empresas</a:t>
            </a:r>
          </a:p>
          <a:p>
            <a:pPr marL="171450" indent="-171450" algn="just">
              <a:buFontTx/>
              <a:buChar char="-"/>
            </a:pPr>
            <a:r>
              <a:rPr lang="es-CO" sz="1200" dirty="0">
                <a:solidFill>
                  <a:schemeClr val="bg1"/>
                </a:solidFill>
                <a:latin typeface="Plus Jakarta Sans Light" pitchFamily="2" charset="0"/>
                <a:cs typeface="Plus Jakarta Sans Light" pitchFamily="2" charset="0"/>
              </a:rPr>
              <a:t>Reducción de sesgos de medición y mejora en la calidad de los datos</a:t>
            </a:r>
          </a:p>
        </p:txBody>
      </p:sp>
    </p:spTree>
    <p:extLst>
      <p:ext uri="{BB962C8B-B14F-4D97-AF65-F5344CB8AC3E}">
        <p14:creationId xmlns:p14="http://schemas.microsoft.com/office/powerpoint/2010/main" val="2336322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82BE3F-554B-1B0B-7DC4-421D45591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C9F92A39-008A-A3CA-BFA3-B7315C404AB9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8">
            <a:extLst>
              <a:ext uri="{FF2B5EF4-FFF2-40B4-BE49-F238E27FC236}">
                <a16:creationId xmlns:a16="http://schemas.microsoft.com/office/drawing/2014/main" id="{A70BD618-8793-BBDB-A634-0E19159E2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3093"/>
            <a:ext cx="12192000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algn="ctr"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Enfoque Metodológico</a:t>
            </a:r>
            <a:b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</a:br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Modelo </a:t>
            </a:r>
            <a:r>
              <a:rPr lang="es-ES" sz="2800" b="0" dirty="0" err="1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Rasch</a:t>
            </a:r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 Politómico (PCM)</a:t>
            </a:r>
            <a:endParaRPr lang="es-ES" sz="2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2BF5B6D5-0999-7047-EDCA-AF8B090EAE36}"/>
              </a:ext>
            </a:extLst>
          </p:cNvPr>
          <p:cNvCxnSpPr>
            <a:cxnSpLocks/>
          </p:cNvCxnSpPr>
          <p:nvPr/>
        </p:nvCxnSpPr>
        <p:spPr>
          <a:xfrm>
            <a:off x="3935369" y="1520980"/>
            <a:ext cx="0" cy="4290782"/>
          </a:xfrm>
          <a:prstGeom prst="line">
            <a:avLst/>
          </a:prstGeom>
          <a:ln w="19050">
            <a:solidFill>
              <a:srgbClr val="00206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A1B354AA-5C6D-75F9-9C4C-52919289C36E}"/>
              </a:ext>
            </a:extLst>
          </p:cNvPr>
          <p:cNvCxnSpPr>
            <a:cxnSpLocks/>
          </p:cNvCxnSpPr>
          <p:nvPr/>
        </p:nvCxnSpPr>
        <p:spPr>
          <a:xfrm>
            <a:off x="7945232" y="1520980"/>
            <a:ext cx="0" cy="4290782"/>
          </a:xfrm>
          <a:prstGeom prst="line">
            <a:avLst/>
          </a:prstGeom>
          <a:ln w="19050">
            <a:solidFill>
              <a:srgbClr val="00206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ítulo 8">
            <a:extLst>
              <a:ext uri="{FF2B5EF4-FFF2-40B4-BE49-F238E27FC236}">
                <a16:creationId xmlns:a16="http://schemas.microsoft.com/office/drawing/2014/main" id="{A9099839-89E2-3F55-9EBE-CB0541CA95F9}"/>
              </a:ext>
            </a:extLst>
          </p:cNvPr>
          <p:cNvSpPr txBox="1">
            <a:spLocks/>
          </p:cNvSpPr>
          <p:nvPr/>
        </p:nvSpPr>
        <p:spPr>
          <a:xfrm>
            <a:off x="-1" y="1338981"/>
            <a:ext cx="3935369" cy="76516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1800" b="0" dirty="0">
                <a:solidFill>
                  <a:srgbClr val="002060"/>
                </a:solidFill>
                <a:latin typeface="Plus Jakarta Sans SemiBold" pitchFamily="2" charset="0"/>
                <a:cs typeface="Plus Jakarta Sans SemiBold" pitchFamily="2" charset="0"/>
              </a:rPr>
              <a:t>Características</a:t>
            </a:r>
            <a:endParaRPr lang="es-ES" sz="1800" b="0" i="1" dirty="0">
              <a:solidFill>
                <a:srgbClr val="002060"/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64" name="Título 8">
            <a:extLst>
              <a:ext uri="{FF2B5EF4-FFF2-40B4-BE49-F238E27FC236}">
                <a16:creationId xmlns:a16="http://schemas.microsoft.com/office/drawing/2014/main" id="{6662E2CC-A53E-DEDA-4567-EB1E0211BC04}"/>
              </a:ext>
            </a:extLst>
          </p:cNvPr>
          <p:cNvSpPr txBox="1">
            <a:spLocks/>
          </p:cNvSpPr>
          <p:nvPr/>
        </p:nvSpPr>
        <p:spPr>
          <a:xfrm>
            <a:off x="3935368" y="1357162"/>
            <a:ext cx="4009861" cy="76516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1800" b="0" dirty="0">
                <a:solidFill>
                  <a:srgbClr val="002060"/>
                </a:solidFill>
                <a:latin typeface="Plus Jakarta Sans SemiBold" pitchFamily="2" charset="0"/>
                <a:cs typeface="Plus Jakarta Sans SemiBold" pitchFamily="2" charset="0"/>
              </a:rPr>
              <a:t>Ventajas</a:t>
            </a:r>
            <a:endParaRPr lang="es-ES" sz="1800" b="0" i="1" dirty="0">
              <a:solidFill>
                <a:srgbClr val="002060"/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65" name="Título 8">
            <a:extLst>
              <a:ext uri="{FF2B5EF4-FFF2-40B4-BE49-F238E27FC236}">
                <a16:creationId xmlns:a16="http://schemas.microsoft.com/office/drawing/2014/main" id="{300F5D30-CC83-99F8-19CA-353F59D65C72}"/>
              </a:ext>
            </a:extLst>
          </p:cNvPr>
          <p:cNvSpPr txBox="1">
            <a:spLocks/>
          </p:cNvSpPr>
          <p:nvPr/>
        </p:nvSpPr>
        <p:spPr>
          <a:xfrm>
            <a:off x="7945228" y="1384288"/>
            <a:ext cx="4246772" cy="76516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1800" b="0" dirty="0">
                <a:solidFill>
                  <a:srgbClr val="002060"/>
                </a:solidFill>
                <a:latin typeface="Plus Jakarta Sans SemiBold" pitchFamily="2" charset="0"/>
                <a:cs typeface="Plus Jakarta Sans SemiBold" pitchFamily="2" charset="0"/>
              </a:rPr>
              <a:t>Aplicación</a:t>
            </a:r>
            <a:endParaRPr lang="es-ES" sz="1800" b="0" i="1" dirty="0">
              <a:solidFill>
                <a:srgbClr val="002060"/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2E81CD24-B353-F8F7-5C45-F958BB91C3EA}"/>
              </a:ext>
            </a:extLst>
          </p:cNvPr>
          <p:cNvSpPr txBox="1"/>
          <p:nvPr/>
        </p:nvSpPr>
        <p:spPr>
          <a:xfrm>
            <a:off x="293490" y="2462932"/>
            <a:ext cx="340497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Modelo caracterizado por un </a:t>
            </a:r>
            <a:r>
              <a:rPr lang="es-CO" sz="1400" b="1" dirty="0">
                <a:latin typeface="Plus Jakarta Sans Light" pitchFamily="2" charset="0"/>
                <a:cs typeface="Plus Jakarta Sans Light" pitchFamily="2" charset="0"/>
              </a:rPr>
              <a:t>único parámetro</a:t>
            </a: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 que corresponde a la dificultad de la pregunta</a:t>
            </a:r>
          </a:p>
          <a:p>
            <a:pPr algn="just"/>
            <a:endParaRPr lang="es-CO" sz="1400" dirty="0">
              <a:latin typeface="Plus Jakarta Sans Light" pitchFamily="2" charset="0"/>
              <a:cs typeface="Plus Jakarta Sans Light" pitchFamily="2" charset="0"/>
            </a:endParaRPr>
          </a:p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Asume que todas las preguntas tienen la </a:t>
            </a:r>
            <a:r>
              <a:rPr lang="es-CO" sz="1400" b="1" dirty="0">
                <a:latin typeface="Plus Jakarta Sans Light" pitchFamily="2" charset="0"/>
                <a:cs typeface="Plus Jakarta Sans Light" pitchFamily="2" charset="0"/>
              </a:rPr>
              <a:t>misma </a:t>
            </a: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capacidad de discriminación</a:t>
            </a:r>
          </a:p>
          <a:p>
            <a:pPr algn="just"/>
            <a:endParaRPr lang="es-CO" sz="1400" dirty="0">
              <a:latin typeface="Plus Jakarta Sans Light" pitchFamily="2" charset="0"/>
              <a:cs typeface="Plus Jakarta Sans Light" pitchFamily="2" charset="0"/>
            </a:endParaRPr>
          </a:p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Es un modelo ideal para escalas ordenadas, es decir, preguntas tipo </a:t>
            </a:r>
            <a:r>
              <a:rPr lang="es-CO" sz="1400" dirty="0" err="1">
                <a:latin typeface="Plus Jakarta Sans Light" pitchFamily="2" charset="0"/>
                <a:cs typeface="Plus Jakarta Sans Light" pitchFamily="2" charset="0"/>
              </a:rPr>
              <a:t>likert</a:t>
            </a:r>
            <a:endParaRPr lang="es-CO" sz="1400" dirty="0">
              <a:latin typeface="Plus Jakarta Sans Light" pitchFamily="2" charset="0"/>
              <a:cs typeface="Plus Jakarta Sans Light" pitchFamily="2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313E4FF4-874C-698F-B8C0-12572284EBFC}"/>
              </a:ext>
            </a:extLst>
          </p:cNvPr>
          <p:cNvSpPr txBox="1"/>
          <p:nvPr/>
        </p:nvSpPr>
        <p:spPr>
          <a:xfrm>
            <a:off x="4252497" y="2462932"/>
            <a:ext cx="34049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Produce una escala lineal y objetiva </a:t>
            </a:r>
          </a:p>
          <a:p>
            <a:pPr algn="just"/>
            <a:endParaRPr lang="es-CO" sz="1400" dirty="0">
              <a:latin typeface="Plus Jakarta Sans Light" pitchFamily="2" charset="0"/>
              <a:cs typeface="Plus Jakarta Sans Light" pitchFamily="2" charset="0"/>
            </a:endParaRPr>
          </a:p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Facilita la validación de los instrumentos, es decir, permite evaluar el ajuste de las respuestas</a:t>
            </a:r>
          </a:p>
          <a:p>
            <a:pPr marL="171450" indent="-171450" algn="just">
              <a:buFont typeface="Wingdings" panose="05000000000000000000" pitchFamily="2" charset="2"/>
              <a:buChar char="ü"/>
            </a:pPr>
            <a:endParaRPr lang="es-CO" sz="1400" dirty="0">
              <a:latin typeface="Plus Jakarta Sans Light" pitchFamily="2" charset="0"/>
              <a:cs typeface="Plus Jakarta Sans Light" pitchFamily="2" charset="0"/>
            </a:endParaRPr>
          </a:p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Ideal para construir un índice robusto y parsimonioso de capacidades dinámicas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44E0CBB2-64B1-1907-01C3-CE76163A2B3D}"/>
              </a:ext>
            </a:extLst>
          </p:cNvPr>
          <p:cNvSpPr txBox="1"/>
          <p:nvPr/>
        </p:nvSpPr>
        <p:spPr>
          <a:xfrm>
            <a:off x="8550120" y="2462932"/>
            <a:ext cx="34049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En el proyecto se utilizó para estimar un índice general basado en las preguntas seleccionadas, lo que permitió construir una medida compacta de las capacidades de las empresas evaluadas</a:t>
            </a:r>
          </a:p>
        </p:txBody>
      </p:sp>
    </p:spTree>
    <p:extLst>
      <p:ext uri="{BB962C8B-B14F-4D97-AF65-F5344CB8AC3E}">
        <p14:creationId xmlns:p14="http://schemas.microsoft.com/office/powerpoint/2010/main" val="3448676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23924-3BBB-83E3-9EE6-4894278105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D1D7C31E-C57E-CD2F-93DB-738CFD8627B7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8">
            <a:extLst>
              <a:ext uri="{FF2B5EF4-FFF2-40B4-BE49-F238E27FC236}">
                <a16:creationId xmlns:a16="http://schemas.microsoft.com/office/drawing/2014/main" id="{D8787548-01E4-B762-23E4-5BD3F13B3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3093"/>
            <a:ext cx="12192000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algn="ctr"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Enfoque Metodológico</a:t>
            </a:r>
            <a:b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</a:br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Modelo de Respuesta Gradual (GRM)</a:t>
            </a:r>
            <a:endParaRPr lang="es-ES" sz="2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C3E201F1-3CC9-5DC5-C100-D4DC260A76FC}"/>
              </a:ext>
            </a:extLst>
          </p:cNvPr>
          <p:cNvCxnSpPr>
            <a:cxnSpLocks/>
          </p:cNvCxnSpPr>
          <p:nvPr/>
        </p:nvCxnSpPr>
        <p:spPr>
          <a:xfrm>
            <a:off x="3935369" y="1520980"/>
            <a:ext cx="0" cy="4290782"/>
          </a:xfrm>
          <a:prstGeom prst="line">
            <a:avLst/>
          </a:prstGeom>
          <a:ln w="19050">
            <a:solidFill>
              <a:srgbClr val="00206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1269EA67-3916-B50F-961D-8B657C55281F}"/>
              </a:ext>
            </a:extLst>
          </p:cNvPr>
          <p:cNvCxnSpPr>
            <a:cxnSpLocks/>
          </p:cNvCxnSpPr>
          <p:nvPr/>
        </p:nvCxnSpPr>
        <p:spPr>
          <a:xfrm>
            <a:off x="7945232" y="1520980"/>
            <a:ext cx="0" cy="4290782"/>
          </a:xfrm>
          <a:prstGeom prst="line">
            <a:avLst/>
          </a:prstGeom>
          <a:ln w="19050">
            <a:solidFill>
              <a:srgbClr val="00206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ítulo 8">
            <a:extLst>
              <a:ext uri="{FF2B5EF4-FFF2-40B4-BE49-F238E27FC236}">
                <a16:creationId xmlns:a16="http://schemas.microsoft.com/office/drawing/2014/main" id="{66FD5E04-B50C-56D0-9666-AFA7C951841D}"/>
              </a:ext>
            </a:extLst>
          </p:cNvPr>
          <p:cNvSpPr txBox="1">
            <a:spLocks/>
          </p:cNvSpPr>
          <p:nvPr/>
        </p:nvSpPr>
        <p:spPr>
          <a:xfrm>
            <a:off x="-1" y="1338981"/>
            <a:ext cx="3935369" cy="76516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1800" b="0" dirty="0">
                <a:solidFill>
                  <a:srgbClr val="002060"/>
                </a:solidFill>
                <a:latin typeface="Plus Jakarta Sans SemiBold" pitchFamily="2" charset="0"/>
                <a:cs typeface="Plus Jakarta Sans SemiBold" pitchFamily="2" charset="0"/>
              </a:rPr>
              <a:t>Características</a:t>
            </a:r>
            <a:endParaRPr lang="es-ES" sz="1800" b="0" i="1" dirty="0">
              <a:solidFill>
                <a:srgbClr val="002060"/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64" name="Título 8">
            <a:extLst>
              <a:ext uri="{FF2B5EF4-FFF2-40B4-BE49-F238E27FC236}">
                <a16:creationId xmlns:a16="http://schemas.microsoft.com/office/drawing/2014/main" id="{5127974A-060D-DB57-8BF1-E3C61305C3A3}"/>
              </a:ext>
            </a:extLst>
          </p:cNvPr>
          <p:cNvSpPr txBox="1">
            <a:spLocks/>
          </p:cNvSpPr>
          <p:nvPr/>
        </p:nvSpPr>
        <p:spPr>
          <a:xfrm>
            <a:off x="3935368" y="1357162"/>
            <a:ext cx="4009861" cy="76516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1800" b="0" dirty="0">
                <a:solidFill>
                  <a:srgbClr val="002060"/>
                </a:solidFill>
                <a:latin typeface="Plus Jakarta Sans SemiBold" pitchFamily="2" charset="0"/>
                <a:cs typeface="Plus Jakarta Sans SemiBold" pitchFamily="2" charset="0"/>
              </a:rPr>
              <a:t>Ventajas</a:t>
            </a:r>
            <a:endParaRPr lang="es-ES" sz="1800" b="0" i="1" dirty="0">
              <a:solidFill>
                <a:srgbClr val="002060"/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65" name="Título 8">
            <a:extLst>
              <a:ext uri="{FF2B5EF4-FFF2-40B4-BE49-F238E27FC236}">
                <a16:creationId xmlns:a16="http://schemas.microsoft.com/office/drawing/2014/main" id="{1DADB789-2E41-847D-AE1A-604F3E68DDC4}"/>
              </a:ext>
            </a:extLst>
          </p:cNvPr>
          <p:cNvSpPr txBox="1">
            <a:spLocks/>
          </p:cNvSpPr>
          <p:nvPr/>
        </p:nvSpPr>
        <p:spPr>
          <a:xfrm>
            <a:off x="7945228" y="1384288"/>
            <a:ext cx="4246772" cy="76516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1800" b="0" dirty="0">
                <a:solidFill>
                  <a:srgbClr val="002060"/>
                </a:solidFill>
                <a:latin typeface="Plus Jakarta Sans SemiBold" pitchFamily="2" charset="0"/>
                <a:cs typeface="Plus Jakarta Sans SemiBold" pitchFamily="2" charset="0"/>
              </a:rPr>
              <a:t>Aplicación</a:t>
            </a:r>
            <a:endParaRPr lang="es-ES" sz="1800" b="0" i="1" dirty="0">
              <a:solidFill>
                <a:srgbClr val="002060"/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BD6C2151-6B7A-7420-F53E-E22D9654D8AD}"/>
              </a:ext>
            </a:extLst>
          </p:cNvPr>
          <p:cNvSpPr txBox="1"/>
          <p:nvPr/>
        </p:nvSpPr>
        <p:spPr>
          <a:xfrm>
            <a:off x="293490" y="2462932"/>
            <a:ext cx="34049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Modelo caracterizado por un </a:t>
            </a:r>
            <a:r>
              <a:rPr lang="es-CO" sz="1400" b="1" dirty="0">
                <a:latin typeface="Plus Jakarta Sans Light" pitchFamily="2" charset="0"/>
                <a:cs typeface="Plus Jakarta Sans Light" pitchFamily="2" charset="0"/>
              </a:rPr>
              <a:t>dos parámetros</a:t>
            </a: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 que corresponden a la dificultad de la pregunta y su poder de discriminación</a:t>
            </a:r>
          </a:p>
          <a:p>
            <a:pPr algn="just"/>
            <a:endParaRPr lang="es-CO" sz="1400" dirty="0">
              <a:latin typeface="Plus Jakarta Sans Light" pitchFamily="2" charset="0"/>
              <a:cs typeface="Plus Jakarta Sans Light" pitchFamily="2" charset="0"/>
            </a:endParaRPr>
          </a:p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Permite que cada ítem tenga una capacidad distinta para discriminar entre niveles de habilidad (propensión)</a:t>
            </a:r>
          </a:p>
          <a:p>
            <a:pPr marL="171450" indent="-171450" algn="just">
              <a:buFont typeface="Wingdings" panose="05000000000000000000" pitchFamily="2" charset="2"/>
              <a:buChar char="ü"/>
            </a:pPr>
            <a:endParaRPr lang="es-CO" sz="1400" dirty="0">
              <a:latin typeface="Plus Jakarta Sans Light" pitchFamily="2" charset="0"/>
              <a:cs typeface="Plus Jakarta Sans Light" pitchFamily="2" charset="0"/>
            </a:endParaRPr>
          </a:p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Modelo diseñado especialmente para preguntas ordinales</a:t>
            </a: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EB82A907-7024-462A-7C78-2BFDCF384E37}"/>
              </a:ext>
            </a:extLst>
          </p:cNvPr>
          <p:cNvSpPr txBox="1"/>
          <p:nvPr/>
        </p:nvSpPr>
        <p:spPr>
          <a:xfrm>
            <a:off x="4252497" y="2462932"/>
            <a:ext cx="340497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Permite capturar matices en la calidad de las preguntas.</a:t>
            </a:r>
          </a:p>
          <a:p>
            <a:pPr marL="171450" indent="-171450" algn="just">
              <a:buFont typeface="Wingdings" panose="05000000000000000000" pitchFamily="2" charset="2"/>
              <a:buChar char="ü"/>
            </a:pPr>
            <a:endParaRPr lang="es-CO" sz="1400" dirty="0">
              <a:latin typeface="Plus Jakarta Sans Light" pitchFamily="2" charset="0"/>
              <a:cs typeface="Plus Jakarta Sans Light" pitchFamily="2" charset="0"/>
            </a:endParaRPr>
          </a:p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Maximiza la precisión en la medición a lo largo del rango de la variable latente</a:t>
            </a:r>
          </a:p>
          <a:p>
            <a:pPr marL="171450" indent="-171450" algn="just">
              <a:buFont typeface="Wingdings" panose="05000000000000000000" pitchFamily="2" charset="2"/>
              <a:buChar char="ü"/>
            </a:pPr>
            <a:endParaRPr lang="es-CO" sz="1400" dirty="0">
              <a:latin typeface="Plus Jakarta Sans Light" pitchFamily="2" charset="0"/>
              <a:cs typeface="Plus Jakarta Sans Light" pitchFamily="2" charset="0"/>
            </a:endParaRPr>
          </a:p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Permite desarrollar índices diferenciados por dimensiones específicas (por ejemplo </a:t>
            </a:r>
            <a:r>
              <a:rPr lang="es-CO" sz="1400" dirty="0" err="1">
                <a:latin typeface="Plus Jakarta Sans Light" pitchFamily="2" charset="0"/>
                <a:cs typeface="Plus Jakarta Sans Light" pitchFamily="2" charset="0"/>
              </a:rPr>
              <a:t>Sensing</a:t>
            </a: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, </a:t>
            </a:r>
            <a:r>
              <a:rPr lang="es-CO" sz="1400" dirty="0" err="1">
                <a:latin typeface="Plus Jakarta Sans Light" pitchFamily="2" charset="0"/>
                <a:cs typeface="Plus Jakarta Sans Light" pitchFamily="2" charset="0"/>
              </a:rPr>
              <a:t>Seizing</a:t>
            </a: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 y </a:t>
            </a:r>
            <a:r>
              <a:rPr lang="es-CO" sz="1400" dirty="0" err="1">
                <a:latin typeface="Plus Jakarta Sans Light" pitchFamily="2" charset="0"/>
                <a:cs typeface="Plus Jakarta Sans Light" pitchFamily="2" charset="0"/>
              </a:rPr>
              <a:t>Transformation</a:t>
            </a: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)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FE9498CE-DD45-A0C4-5599-DBA3C807C1BA}"/>
              </a:ext>
            </a:extLst>
          </p:cNvPr>
          <p:cNvSpPr txBox="1"/>
          <p:nvPr/>
        </p:nvSpPr>
        <p:spPr>
          <a:xfrm>
            <a:off x="8550120" y="2462932"/>
            <a:ext cx="340497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Se ajustó un modelo GRM para cada una de las dimensiones de capacidades dinámicas que figuran en la encuesta (</a:t>
            </a:r>
            <a:r>
              <a:rPr lang="es-CO" sz="1400" dirty="0" err="1">
                <a:latin typeface="Plus Jakarta Sans Light" pitchFamily="2" charset="0"/>
                <a:cs typeface="Plus Jakarta Sans Light" pitchFamily="2" charset="0"/>
              </a:rPr>
              <a:t>Sensing</a:t>
            </a: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, </a:t>
            </a:r>
            <a:r>
              <a:rPr lang="es-CO" sz="1400" dirty="0" err="1">
                <a:latin typeface="Plus Jakarta Sans Light" pitchFamily="2" charset="0"/>
                <a:cs typeface="Plus Jakarta Sans Light" pitchFamily="2" charset="0"/>
              </a:rPr>
              <a:t>Seizing</a:t>
            </a: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 y </a:t>
            </a:r>
            <a:r>
              <a:rPr lang="es-CO" sz="1400" dirty="0" err="1">
                <a:latin typeface="Plus Jakarta Sans Light" pitchFamily="2" charset="0"/>
                <a:cs typeface="Plus Jakarta Sans Light" pitchFamily="2" charset="0"/>
              </a:rPr>
              <a:t>Transformation</a:t>
            </a:r>
            <a:r>
              <a:rPr lang="es-CO" sz="1400" dirty="0">
                <a:latin typeface="Plus Jakarta Sans Light" pitchFamily="2" charset="0"/>
                <a:cs typeface="Plus Jakarta Sans Light" pitchFamily="2" charset="0"/>
              </a:rPr>
              <a:t>), generando índices latentes que reflejan con mayor sensibilidad las diferencias de las empresas</a:t>
            </a:r>
          </a:p>
        </p:txBody>
      </p:sp>
    </p:spTree>
    <p:extLst>
      <p:ext uri="{BB962C8B-B14F-4D97-AF65-F5344CB8AC3E}">
        <p14:creationId xmlns:p14="http://schemas.microsoft.com/office/powerpoint/2010/main" val="745445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F01F6-E236-9925-2D37-58B0D4333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212CC7D4-212F-FFD4-2743-966FCC143142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1CDC8915-2D0E-38AB-F6E6-99ED40519C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726769"/>
              </p:ext>
            </p:extLst>
          </p:nvPr>
        </p:nvGraphicFramePr>
        <p:xfrm>
          <a:off x="6424314" y="1757841"/>
          <a:ext cx="4902200" cy="3291840"/>
        </p:xfrm>
        <a:graphic>
          <a:graphicData uri="http://schemas.openxmlformats.org/drawingml/2006/table">
            <a:tbl>
              <a:tblPr/>
              <a:tblGrid>
                <a:gridCol w="1765300">
                  <a:extLst>
                    <a:ext uri="{9D8B030D-6E8A-4147-A177-3AD203B41FA5}">
                      <a16:colId xmlns:a16="http://schemas.microsoft.com/office/drawing/2014/main" val="1385050199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3184054527"/>
                    </a:ext>
                  </a:extLst>
                </a:gridCol>
                <a:gridCol w="1574800">
                  <a:extLst>
                    <a:ext uri="{9D8B030D-6E8A-4147-A177-3AD203B41FA5}">
                      <a16:colId xmlns:a16="http://schemas.microsoft.com/office/drawing/2014/main" val="58447918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Aspecto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Modelo Rasch (PCM)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Modelo GRM (Graded Response Model)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01809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Tipo de modelo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 parámetro (solo dificultad)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 parámetros (dificultad y discriminación)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436138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Supuesto sobre discriminación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Todos los ítems discriminan igual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Cada ítem tiene su propia discriminación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361178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Adecuado cuando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Los ítems son homogéneos en calidad psicométrica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Los ítems varían en su poder discriminativo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755064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Ventaja principal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Simplicidad, interpretabilidad y validación de instrumentos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Flexibilidad, mayor precisión en la medición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69704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Complejidad del modelo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Baja (menos parámetros)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Media (más parámetros)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528080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Resultados en este proyecto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Log-likelihood ligeramente mejor, pero peor AIC y BIC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Mejor AIC y BIC, mejor ajuste general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04953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Interpretación de ajuste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Escala objetiva pero ajuste limitado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Mejor ajuste a los datos reales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453854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Modelo recomendado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Útil como referencia y validación inicial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Modelo seleccionado para análisis final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0185675"/>
                  </a:ext>
                </a:extLst>
              </a:tr>
            </a:tbl>
          </a:graphicData>
        </a:graphic>
      </p:graphicFrame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DA856D33-918D-9E64-A7F1-5495319D34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88979"/>
              </p:ext>
            </p:extLst>
          </p:nvPr>
        </p:nvGraphicFramePr>
        <p:xfrm>
          <a:off x="953129" y="2672241"/>
          <a:ext cx="4165600" cy="1463040"/>
        </p:xfrm>
        <a:graphic>
          <a:graphicData uri="http://schemas.openxmlformats.org/drawingml/2006/table">
            <a:tbl>
              <a:tblPr/>
              <a:tblGrid>
                <a:gridCol w="1041400">
                  <a:extLst>
                    <a:ext uri="{9D8B030D-6E8A-4147-A177-3AD203B41FA5}">
                      <a16:colId xmlns:a16="http://schemas.microsoft.com/office/drawing/2014/main" val="2972379242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1012426128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1617710367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92145457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Criterio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GRM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PCM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Mejor Modelo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1984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AIC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11048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12150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GRM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57796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BIC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11846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14244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GRM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42537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loglike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-5130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-5040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PCM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9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863027"/>
                  </a:ext>
                </a:extLst>
              </a:tr>
            </a:tbl>
          </a:graphicData>
        </a:graphic>
      </p:graphicFrame>
      <p:sp>
        <p:nvSpPr>
          <p:cNvPr id="14" name="Título 8">
            <a:extLst>
              <a:ext uri="{FF2B5EF4-FFF2-40B4-BE49-F238E27FC236}">
                <a16:creationId xmlns:a16="http://schemas.microsoft.com/office/drawing/2014/main" id="{AF3F5DAE-7F49-446E-C911-56FA97579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3093"/>
            <a:ext cx="12192000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algn="ctr"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Enfoque Metodológico</a:t>
            </a:r>
            <a:b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</a:br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Comparación entre Modelos</a:t>
            </a:r>
            <a:endParaRPr lang="es-ES" sz="2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806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12804-ACC6-A10C-6F3C-13DBA1E8B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32C4A90D-C47C-A3D3-7135-B370A7DBD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4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1F188366-1A42-83FA-2D2D-A4E8336FE3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3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6FD0B85-9FAF-3199-9A70-5769E3FB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89" y="5187579"/>
            <a:ext cx="11316607" cy="102552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rtl="0"/>
            <a:r>
              <a:rPr lang="es-ES" sz="2800" dirty="0">
                <a:solidFill>
                  <a:schemeClr val="bg1"/>
                </a:solidFill>
              </a:rPr>
              <a:t>Resultados y Próximos Pasos</a:t>
            </a:r>
            <a:endParaRPr lang="es-ES" sz="2800" b="0" i="1" dirty="0">
              <a:solidFill>
                <a:schemeClr val="bg1"/>
              </a:solidFill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3B7E9FB-3786-F284-9894-04B511CB664D}"/>
              </a:ext>
            </a:extLst>
          </p:cNvPr>
          <p:cNvCxnSpPr>
            <a:cxnSpLocks/>
          </p:cNvCxnSpPr>
          <p:nvPr/>
        </p:nvCxnSpPr>
        <p:spPr>
          <a:xfrm flipH="1">
            <a:off x="420723" y="5929460"/>
            <a:ext cx="1206909" cy="0"/>
          </a:xfrm>
          <a:prstGeom prst="line">
            <a:avLst/>
          </a:prstGeom>
          <a:ln w="3175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328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8">
            <a:extLst>
              <a:ext uri="{FF2B5EF4-FFF2-40B4-BE49-F238E27FC236}">
                <a16:creationId xmlns:a16="http://schemas.microsoft.com/office/drawing/2014/main" id="{0A871F23-FEFB-B398-4FDD-302D04D64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505" y="542427"/>
            <a:ext cx="2218327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Agenda</a:t>
            </a:r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4165BEEF-C392-D347-7D44-D9C2DB7F2B50}"/>
              </a:ext>
            </a:extLst>
          </p:cNvPr>
          <p:cNvSpPr txBox="1">
            <a:spLocks/>
          </p:cNvSpPr>
          <p:nvPr/>
        </p:nvSpPr>
        <p:spPr>
          <a:xfrm>
            <a:off x="1009505" y="1778841"/>
            <a:ext cx="8994031" cy="295972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marL="571500" indent="-571500">
              <a:buFont typeface="+mj-lt"/>
              <a:buAutoNum type="romanUcPeriod"/>
            </a:pPr>
            <a:r>
              <a:rPr lang="es-ES" sz="24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Introducción general del proyecto</a:t>
            </a:r>
          </a:p>
          <a:p>
            <a:pPr marL="571500" indent="-571500">
              <a:buFont typeface="+mj-lt"/>
              <a:buAutoNum type="romanUcPeriod"/>
            </a:pPr>
            <a:r>
              <a:rPr lang="es-ES" sz="24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Preparación de los datos y análisis descriptivo</a:t>
            </a:r>
          </a:p>
          <a:p>
            <a:pPr marL="571500" indent="-571500">
              <a:buFont typeface="+mj-lt"/>
              <a:buAutoNum type="romanUcPeriod"/>
            </a:pPr>
            <a:r>
              <a:rPr lang="es-ES" sz="24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Metodología</a:t>
            </a:r>
          </a:p>
          <a:p>
            <a:pPr marL="571500" indent="-571500">
              <a:buFont typeface="+mj-lt"/>
              <a:buAutoNum type="romanUcPeriod"/>
            </a:pPr>
            <a:r>
              <a:rPr lang="es-ES" sz="24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Resultados</a:t>
            </a:r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 y siguientes pasos</a:t>
            </a:r>
            <a:endParaRPr lang="es-ES" sz="2400" b="0" dirty="0">
              <a:solidFill>
                <a:schemeClr val="tx2">
                  <a:lumMod val="95000"/>
                  <a:lumOff val="5000"/>
                </a:schemeClr>
              </a:solidFill>
              <a:latin typeface="Plus Jakarta Sans Light" pitchFamily="2" charset="0"/>
              <a:cs typeface="Plus Jakarta Sans Light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C5AFA13-DCE6-7EB3-DF64-26114A2D1BD8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19914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621BD-7962-72C4-ECDD-B040DB03C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8">
            <a:extLst>
              <a:ext uri="{FF2B5EF4-FFF2-40B4-BE49-F238E27FC236}">
                <a16:creationId xmlns:a16="http://schemas.microsoft.com/office/drawing/2014/main" id="{25B8C23C-4E8E-58FC-278D-5400BC6BF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3574"/>
            <a:ext cx="6092847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algn="ctr"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Contexto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B13C7C4F-276D-2D76-7A07-B51FCDC76F0A}"/>
              </a:ext>
            </a:extLst>
          </p:cNvPr>
          <p:cNvCxnSpPr>
            <a:cxnSpLocks/>
          </p:cNvCxnSpPr>
          <p:nvPr/>
        </p:nvCxnSpPr>
        <p:spPr>
          <a:xfrm>
            <a:off x="6099147" y="443060"/>
            <a:ext cx="0" cy="5486400"/>
          </a:xfrm>
          <a:prstGeom prst="line">
            <a:avLst/>
          </a:prstGeom>
          <a:ln w="19050">
            <a:solidFill>
              <a:srgbClr val="00206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ítulo 8">
            <a:extLst>
              <a:ext uri="{FF2B5EF4-FFF2-40B4-BE49-F238E27FC236}">
                <a16:creationId xmlns:a16="http://schemas.microsoft.com/office/drawing/2014/main" id="{19B889AD-1FC3-C154-AB07-BACBC946CEE2}"/>
              </a:ext>
            </a:extLst>
          </p:cNvPr>
          <p:cNvSpPr txBox="1">
            <a:spLocks/>
          </p:cNvSpPr>
          <p:nvPr/>
        </p:nvSpPr>
        <p:spPr>
          <a:xfrm>
            <a:off x="6092846" y="523573"/>
            <a:ext cx="6092845" cy="765165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Objetivos</a:t>
            </a:r>
          </a:p>
        </p:txBody>
      </p:sp>
      <p:sp>
        <p:nvSpPr>
          <p:cNvPr id="11" name="Título 8">
            <a:extLst>
              <a:ext uri="{FF2B5EF4-FFF2-40B4-BE49-F238E27FC236}">
                <a16:creationId xmlns:a16="http://schemas.microsoft.com/office/drawing/2014/main" id="{6FFA9E8F-FE8D-3655-2680-F4EE37DB8B5B}"/>
              </a:ext>
            </a:extLst>
          </p:cNvPr>
          <p:cNvSpPr txBox="1">
            <a:spLocks/>
          </p:cNvSpPr>
          <p:nvPr/>
        </p:nvSpPr>
        <p:spPr>
          <a:xfrm>
            <a:off x="326790" y="1820533"/>
            <a:ext cx="5439265" cy="2908967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marL="571500" indent="-571500" algn="just">
              <a:buFont typeface="Wingdings" panose="05000000000000000000" pitchFamily="2" charset="2"/>
              <a:buChar char="ü"/>
            </a:pPr>
            <a:r>
              <a:rPr lang="es-E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Se dispone de una base de datos proveniente de una  encuesta aplicada a empresas para medir sus capacidades dinámicas</a:t>
            </a:r>
          </a:p>
          <a:p>
            <a:pPr algn="just"/>
            <a:endParaRPr lang="es-ES" sz="1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Light" pitchFamily="2" charset="0"/>
              <a:cs typeface="Plus Jakarta Sans Light" pitchFamily="2" charset="0"/>
            </a:endParaRPr>
          </a:p>
          <a:p>
            <a:pPr marL="571500" indent="-571500" algn="just">
              <a:buFont typeface="Wingdings" panose="05000000000000000000" pitchFamily="2" charset="2"/>
              <a:buChar char="ü"/>
            </a:pPr>
            <a:r>
              <a:rPr lang="es-E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La información existente en el conjunto de información ha sido explorada únicamente de manera descriptiva sin tener en cuenta el diseño de constructos latentes</a:t>
            </a:r>
          </a:p>
          <a:p>
            <a:pPr algn="just"/>
            <a:endParaRPr lang="es-ES" sz="1800" b="0" dirty="0">
              <a:solidFill>
                <a:schemeClr val="tx2">
                  <a:lumMod val="95000"/>
                  <a:lumOff val="5000"/>
                </a:schemeClr>
              </a:solidFill>
              <a:latin typeface="Plus Jakarta Sans Light" pitchFamily="2" charset="0"/>
              <a:cs typeface="Plus Jakarta Sans Light" pitchFamily="2" charset="0"/>
            </a:endParaRPr>
          </a:p>
          <a:p>
            <a:pPr marL="571500" indent="-571500" algn="just">
              <a:buFont typeface="Wingdings" panose="05000000000000000000" pitchFamily="2" charset="2"/>
              <a:buChar char="ü"/>
            </a:pPr>
            <a:r>
              <a:rPr lang="es-E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Se requiere fortalecer el análisis a través de métodos más rigurosos que capturen de manera precisa el comportamiento subyacente de las respuestas. </a:t>
            </a:r>
            <a:endParaRPr lang="es-ES" sz="2800" b="0" dirty="0">
              <a:solidFill>
                <a:schemeClr val="tx2">
                  <a:lumMod val="95000"/>
                  <a:lumOff val="5000"/>
                </a:schemeClr>
              </a:solidFill>
              <a:latin typeface="Plus Jakarta Sans Light" pitchFamily="2" charset="0"/>
              <a:cs typeface="Plus Jakarta Sans Light" pitchFamily="2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B00829E-71B7-F02C-9FB3-C0B64F4D124D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Título 8">
            <a:extLst>
              <a:ext uri="{FF2B5EF4-FFF2-40B4-BE49-F238E27FC236}">
                <a16:creationId xmlns:a16="http://schemas.microsoft.com/office/drawing/2014/main" id="{1C5D0813-A703-B9CA-E780-1D262D88389B}"/>
              </a:ext>
            </a:extLst>
          </p:cNvPr>
          <p:cNvSpPr txBox="1">
            <a:spLocks/>
          </p:cNvSpPr>
          <p:nvPr/>
        </p:nvSpPr>
        <p:spPr>
          <a:xfrm>
            <a:off x="6303384" y="1848814"/>
            <a:ext cx="5439265" cy="2562723"/>
          </a:xfrm>
          <a:prstGeom prst="rect">
            <a:avLst/>
          </a:prstGeom>
          <a:noFill/>
          <a:ln>
            <a:noFill/>
          </a:ln>
        </p:spPr>
        <p:txBody>
          <a:bodyPr vert="horz" lIns="21600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marL="571500" indent="-571500" algn="just">
              <a:buFont typeface="Wingdings" panose="05000000000000000000" pitchFamily="2" charset="2"/>
              <a:buChar char="ü"/>
            </a:pPr>
            <a:r>
              <a:rPr lang="es-E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Aplicar ejercicios de modelación basados en la teoría de Respuesta al Ítem (IRT)</a:t>
            </a:r>
          </a:p>
          <a:p>
            <a:pPr algn="just"/>
            <a:endParaRPr lang="es-ES" sz="1800" b="0" dirty="0">
              <a:solidFill>
                <a:schemeClr val="tx2">
                  <a:lumMod val="95000"/>
                  <a:lumOff val="5000"/>
                </a:schemeClr>
              </a:solidFill>
              <a:latin typeface="Plus Jakarta Sans Light" pitchFamily="2" charset="0"/>
              <a:cs typeface="Plus Jakarta Sans Light" pitchFamily="2" charset="0"/>
            </a:endParaRPr>
          </a:p>
          <a:p>
            <a:pPr marL="571500" indent="-571500" algn="just">
              <a:buFont typeface="Wingdings" panose="05000000000000000000" pitchFamily="2" charset="2"/>
              <a:buChar char="ü"/>
            </a:pPr>
            <a:r>
              <a:rPr lang="es-E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Optimizar la medición de las capacidades dinámicas, asegurando validez psicométrica y estadística de cada dimensión analizada</a:t>
            </a:r>
          </a:p>
          <a:p>
            <a:pPr algn="just"/>
            <a:endParaRPr lang="es-ES" sz="1800" b="0" dirty="0">
              <a:solidFill>
                <a:schemeClr val="tx2">
                  <a:lumMod val="95000"/>
                  <a:lumOff val="5000"/>
                </a:schemeClr>
              </a:solidFill>
              <a:latin typeface="Plus Jakarta Sans Light" pitchFamily="2" charset="0"/>
              <a:cs typeface="Plus Jakarta Sans Light" pitchFamily="2" charset="0"/>
            </a:endParaRPr>
          </a:p>
          <a:p>
            <a:pPr marL="571500" indent="-571500" algn="just">
              <a:buFont typeface="Wingdings" panose="05000000000000000000" pitchFamily="2" charset="2"/>
              <a:buChar char="ü"/>
            </a:pPr>
            <a:r>
              <a:rPr lang="es-ES" sz="1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Light" pitchFamily="2" charset="0"/>
                <a:cs typeface="Plus Jakarta Sans Light" pitchFamily="2" charset="0"/>
              </a:rPr>
              <a:t>Ejecutar validaciones estadísticas para asegurar y evaluar la confiabilidad de los resultados</a:t>
            </a:r>
          </a:p>
        </p:txBody>
      </p:sp>
    </p:spTree>
    <p:extLst>
      <p:ext uri="{BB962C8B-B14F-4D97-AF65-F5344CB8AC3E}">
        <p14:creationId xmlns:p14="http://schemas.microsoft.com/office/powerpoint/2010/main" val="514557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8460F-5009-0CCE-AADA-719DEEE19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EF6C3AD4-89A7-F666-4C86-421AB09031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4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78D7708B-EDFD-8DAA-9866-A84232DD5A0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3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F23D25BF-D2C1-331C-66F8-1C9924AE8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89" y="5187579"/>
            <a:ext cx="11316607" cy="102552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rtl="0"/>
            <a:r>
              <a:rPr lang="es-ES" sz="2800" dirty="0">
                <a:solidFill>
                  <a:schemeClr val="bg1"/>
                </a:solidFill>
              </a:rPr>
              <a:t>Análisis Univariado</a:t>
            </a:r>
            <a:endParaRPr lang="es-ES" sz="2800" b="0" i="1" dirty="0">
              <a:solidFill>
                <a:schemeClr val="bg1"/>
              </a:solidFill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E08C909B-D8F6-4088-D546-3DF0E5BE4067}"/>
              </a:ext>
            </a:extLst>
          </p:cNvPr>
          <p:cNvCxnSpPr>
            <a:cxnSpLocks/>
          </p:cNvCxnSpPr>
          <p:nvPr/>
        </p:nvCxnSpPr>
        <p:spPr>
          <a:xfrm flipH="1">
            <a:off x="420723" y="5929460"/>
            <a:ext cx="1206909" cy="0"/>
          </a:xfrm>
          <a:prstGeom prst="line">
            <a:avLst/>
          </a:prstGeom>
          <a:ln w="3175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310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1EAE3-A514-0B12-B422-EC8A51A0C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AC1FDC9D-29C9-3CBA-9371-81F024F72060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3FF259EB-FF0C-4981-5A5B-287E73D00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62" y="468315"/>
            <a:ext cx="5550408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Distribución (%) según industria</a:t>
            </a:r>
            <a:endParaRPr lang="es-ES" sz="2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693C1596-B704-1FC2-8F12-31DE657C5F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52" t="11111" r="7773" b="3302"/>
          <a:stretch/>
        </p:blipFill>
        <p:spPr>
          <a:xfrm>
            <a:off x="960122" y="1627631"/>
            <a:ext cx="4625144" cy="3300985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F31D795A-B54C-6318-B6DE-35DAF09803FD}"/>
              </a:ext>
            </a:extLst>
          </p:cNvPr>
          <p:cNvSpPr txBox="1"/>
          <p:nvPr/>
        </p:nvSpPr>
        <p:spPr>
          <a:xfrm>
            <a:off x="6507480" y="1984248"/>
            <a:ext cx="50139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latin typeface="Plus Jakarta Sans Light" pitchFamily="2" charset="0"/>
                <a:cs typeface="Plus Jakarta Sans Light" pitchFamily="2" charset="0"/>
              </a:rPr>
              <a:t>La muestra analizada evidencia una concentración significativa en el sector de manufactura, el cual representó el 50% de las empresas encuestadas.</a:t>
            </a:r>
          </a:p>
          <a:p>
            <a:pPr algn="just"/>
            <a:endParaRPr lang="es-CO" dirty="0">
              <a:latin typeface="Plus Jakarta Sans Light" pitchFamily="2" charset="0"/>
              <a:cs typeface="Plus Jakarta Sans Light" pitchFamily="2" charset="0"/>
            </a:endParaRPr>
          </a:p>
          <a:p>
            <a:pPr algn="just"/>
            <a:r>
              <a:rPr lang="es-CO" dirty="0">
                <a:latin typeface="Plus Jakarta Sans Light" pitchFamily="2" charset="0"/>
                <a:cs typeface="Plus Jakarta Sans Light" pitchFamily="2" charset="0"/>
              </a:rPr>
              <a:t>Esta distribución sugiere que el análisis posterior (comparativos o inferenciales) debe considerar la posible influencia de este sector en los resultados obtenidos. </a:t>
            </a:r>
          </a:p>
          <a:p>
            <a:pPr algn="just"/>
            <a:endParaRPr lang="es-CO" dirty="0">
              <a:latin typeface="Plus Jakarta Sans Light" pitchFamily="2" charset="0"/>
              <a:cs typeface="Plus Jakarta Sans Light" pitchFamily="2" charset="0"/>
            </a:endParaRPr>
          </a:p>
          <a:p>
            <a:pPr algn="just"/>
            <a:endParaRPr lang="es-CO" dirty="0">
              <a:latin typeface="Plus Jakarta Sans Light" pitchFamily="2" charset="0"/>
              <a:cs typeface="Plus Jakarta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178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C185C-76E1-2F9B-2C53-548E5AB2D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D8D59E30-3A61-6C44-4032-5309AC748763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1792DF59-1BB0-E7EE-7F46-53680217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62" y="468315"/>
            <a:ext cx="5550408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Distribución (%) según sector</a:t>
            </a:r>
            <a:endParaRPr lang="es-ES" sz="2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A8F0F28-3F24-C9CD-EC36-84E5CEA9B2A1}"/>
              </a:ext>
            </a:extLst>
          </p:cNvPr>
          <p:cNvSpPr txBox="1"/>
          <p:nvPr/>
        </p:nvSpPr>
        <p:spPr>
          <a:xfrm>
            <a:off x="6589776" y="1911096"/>
            <a:ext cx="50139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latin typeface="Plus Jakarta Sans Light" pitchFamily="2" charset="0"/>
                <a:cs typeface="Plus Jakarta Sans Light" pitchFamily="2" charset="0"/>
              </a:rPr>
              <a:t>La distribución por sector evidencia una fuerte concentración en las actividades económicas relacionadas con la moda (28,6%). </a:t>
            </a:r>
          </a:p>
          <a:p>
            <a:pPr algn="just"/>
            <a:endParaRPr lang="es-CO" dirty="0">
              <a:latin typeface="Plus Jakarta Sans Light" pitchFamily="2" charset="0"/>
              <a:cs typeface="Plus Jakarta Sans Light" pitchFamily="2" charset="0"/>
            </a:endParaRPr>
          </a:p>
          <a:p>
            <a:pPr algn="just"/>
            <a:r>
              <a:rPr lang="es-CO" dirty="0">
                <a:latin typeface="Plus Jakarta Sans Light" pitchFamily="2" charset="0"/>
                <a:cs typeface="Plus Jakarta Sans Light" pitchFamily="2" charset="0"/>
              </a:rPr>
              <a:t>Por su parte, la gran dispersión del resto de sectores con participaciones marginales, limitarán la posibilidad de obtener inferencias solidas por grupo a  nivel sectorial.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7EE48F1-ACFB-C3CE-A30F-958262924D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388"/>
          <a:stretch/>
        </p:blipFill>
        <p:spPr>
          <a:xfrm>
            <a:off x="287572" y="1751076"/>
            <a:ext cx="5945648" cy="335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61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DD47C-77B9-9805-1CEC-FF05F389A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FC2C979A-A174-6687-4827-7967F1ADC527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EA4E1321-B4A3-8323-6D27-BBFF3E8F6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74" y="571551"/>
            <a:ext cx="5550408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algn="ctr"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Distribución de la edad de las compañías</a:t>
            </a:r>
            <a:endParaRPr lang="es-ES" sz="2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3F210EF-6C31-03E2-FB3C-2AC43ACF207F}"/>
              </a:ext>
            </a:extLst>
          </p:cNvPr>
          <p:cNvSpPr txBox="1"/>
          <p:nvPr/>
        </p:nvSpPr>
        <p:spPr>
          <a:xfrm>
            <a:off x="6617208" y="1850194"/>
            <a:ext cx="50139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latin typeface="Plus Jakarta Sans Light" pitchFamily="2" charset="0"/>
                <a:cs typeface="Plus Jakarta Sans Light" pitchFamily="2" charset="0"/>
              </a:rPr>
              <a:t>La muestra está compuesta en términos mayoritarios por empresas jóvenes, con una mediana cercana a los 18 años y una alta concentración por debajo de los 25.</a:t>
            </a:r>
          </a:p>
          <a:p>
            <a:pPr algn="just"/>
            <a:endParaRPr lang="es-CO" dirty="0">
              <a:latin typeface="Plus Jakarta Sans Light" pitchFamily="2" charset="0"/>
              <a:cs typeface="Plus Jakarta Sans Light" pitchFamily="2" charset="0"/>
            </a:endParaRPr>
          </a:p>
          <a:p>
            <a:pPr algn="just"/>
            <a:r>
              <a:rPr lang="es-CO" dirty="0">
                <a:latin typeface="Plus Jakarta Sans Light" pitchFamily="2" charset="0"/>
                <a:cs typeface="Plus Jakarta Sans Light" pitchFamily="2" charset="0"/>
              </a:rPr>
              <a:t>Esta distribución sesgada hacia las empresas jóvenes deberá considerada al interpretar los resultados de los modelos seleccionados, debido a que la edad de la compañía podría influir en la madurez organizacional.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E4D5ECC-5088-C004-DD9D-225F3C1B08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812"/>
          <a:stretch/>
        </p:blipFill>
        <p:spPr>
          <a:xfrm>
            <a:off x="651129" y="1563623"/>
            <a:ext cx="5423699" cy="371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90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6BFF9-0878-1EAD-19DF-653D5DDC9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188A30D7-7A8C-2BFE-AD33-22057DA35629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5565824A-24D7-172E-EAB7-4E920CCD0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4" y="762172"/>
            <a:ext cx="5550408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algn="ctr"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Distribución de las ventas </a:t>
            </a:r>
            <a:b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</a:br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de las compañías</a:t>
            </a:r>
            <a:endParaRPr lang="es-ES" sz="2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AFA445A7-12BF-D777-0AC9-24CA800F6EB4}"/>
              </a:ext>
            </a:extLst>
          </p:cNvPr>
          <p:cNvSpPr txBox="1"/>
          <p:nvPr/>
        </p:nvSpPr>
        <p:spPr>
          <a:xfrm>
            <a:off x="6608155" y="2413337"/>
            <a:ext cx="50139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latin typeface="Plus Jakarta Sans Light" pitchFamily="2" charset="0"/>
                <a:cs typeface="Plus Jakarta Sans Light" pitchFamily="2" charset="0"/>
              </a:rPr>
              <a:t>La distribución de las ventas muestra que la mayoría de las empresas concentra sus ingresos entre 500 y 7.000 millones, con una mediana cercana a los 2.500 millones. Sin embargo, existen algunos casos atípicos con ventas significativamente superiores, que alcanzan hasta los 36.000 millones.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704B1F7-F59E-5290-8727-51D5E55FEC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044"/>
          <a:stretch/>
        </p:blipFill>
        <p:spPr>
          <a:xfrm>
            <a:off x="701578" y="1926577"/>
            <a:ext cx="5519055" cy="300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659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AFBCB-4F7C-92C6-AF47-376B66E66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6481572E-E917-B42C-CAAE-50E0E8DD722A}"/>
              </a:ext>
            </a:extLst>
          </p:cNvPr>
          <p:cNvSpPr/>
          <p:nvPr/>
        </p:nvSpPr>
        <p:spPr>
          <a:xfrm rot="5400000">
            <a:off x="5914534" y="580534"/>
            <a:ext cx="362932" cy="1219200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388E5437-5CEE-8F16-03BA-5F9058EB8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66" y="514035"/>
            <a:ext cx="5550408" cy="765165"/>
          </a:xfrm>
          <a:noFill/>
          <a:ln>
            <a:noFill/>
          </a:ln>
        </p:spPr>
        <p:txBody>
          <a:bodyPr rtlCol="0">
            <a:noAutofit/>
          </a:bodyPr>
          <a:lstStyle/>
          <a:p>
            <a:pPr algn="ctr" rtl="0"/>
            <a:r>
              <a:rPr lang="es-ES" sz="2800" b="0" dirty="0">
                <a:solidFill>
                  <a:schemeClr val="tx2">
                    <a:lumMod val="95000"/>
                    <a:lumOff val="5000"/>
                  </a:schemeClr>
                </a:solidFill>
                <a:latin typeface="Plus Jakarta Sans SemiBold" pitchFamily="2" charset="0"/>
                <a:cs typeface="Plus Jakarta Sans SemiBold" pitchFamily="2" charset="0"/>
              </a:rPr>
              <a:t>Distribución (%) según ubicación geográfica de las compañías</a:t>
            </a:r>
            <a:endParaRPr lang="es-ES" sz="2800" b="0" i="1" dirty="0">
              <a:solidFill>
                <a:schemeClr val="tx2">
                  <a:lumMod val="95000"/>
                  <a:lumOff val="5000"/>
                </a:schemeClr>
              </a:solidFill>
              <a:latin typeface="Plus Jakarta Sans SemiBold" pitchFamily="2" charset="0"/>
              <a:cs typeface="Plus Jakarta Sans SemiBold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E86AC40-9E9F-5F3C-B54D-658A80587B90}"/>
              </a:ext>
            </a:extLst>
          </p:cNvPr>
          <p:cNvSpPr txBox="1"/>
          <p:nvPr/>
        </p:nvSpPr>
        <p:spPr>
          <a:xfrm>
            <a:off x="6617208" y="1850194"/>
            <a:ext cx="50139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latin typeface="Plus Jakarta Sans Light" pitchFamily="2" charset="0"/>
                <a:cs typeface="Plus Jakarta Sans Light" pitchFamily="2" charset="0"/>
              </a:rPr>
              <a:t>La mitad de las empresas encuestadas operan únicamente a nivel local, mientras que solo un 10,7% tiene un alcance internacional. </a:t>
            </a:r>
          </a:p>
          <a:p>
            <a:pPr algn="just"/>
            <a:endParaRPr lang="es-CO" dirty="0">
              <a:latin typeface="Plus Jakarta Sans Light" pitchFamily="2" charset="0"/>
              <a:cs typeface="Plus Jakarta Sans Light" pitchFamily="2" charset="0"/>
            </a:endParaRPr>
          </a:p>
          <a:p>
            <a:pPr algn="just"/>
            <a:r>
              <a:rPr lang="es-CO" dirty="0">
                <a:latin typeface="Plus Jakarta Sans Light" pitchFamily="2" charset="0"/>
                <a:cs typeface="Plus Jakarta Sans Light" pitchFamily="2" charset="0"/>
              </a:rPr>
              <a:t>Esta distribución evidencia una concentración significativa de empresas con cobertura territorial limitada, lo que puede tener implicaciones en su capacidad para escalar procesos de innovación o transformación.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3E8FC4E-AD1E-5989-37DF-7CAA3DDCFA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447" t="7126" r="10581" b="3258"/>
          <a:stretch/>
        </p:blipFill>
        <p:spPr>
          <a:xfrm>
            <a:off x="1237048" y="1591056"/>
            <a:ext cx="4371274" cy="390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66025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MSFT_ELT_Template01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5DAAB0"/>
      </a:accent1>
      <a:accent2>
        <a:srgbClr val="DFE3E9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_ELT_Template01">
      <a:majorFont>
        <a:latin typeface="Constant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082_TF55702786.potx" id="{C91B74C2-AFD4-492F-A104-7BBF974C7815}" vid="{C2DD3A3F-49C2-4FA2-B82A-3AF900A66FB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1236</Words>
  <Application>Microsoft Office PowerPoint</Application>
  <PresentationFormat>Panorámica</PresentationFormat>
  <Paragraphs>158</Paragraphs>
  <Slides>15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4" baseType="lpstr">
      <vt:lpstr>Aptos</vt:lpstr>
      <vt:lpstr>Aptos Narrow</vt:lpstr>
      <vt:lpstr>Arial</vt:lpstr>
      <vt:lpstr>Cambria Math</vt:lpstr>
      <vt:lpstr>Constantia</vt:lpstr>
      <vt:lpstr>Plus Jakarta Sans Light</vt:lpstr>
      <vt:lpstr>Plus Jakarta Sans SemiBold</vt:lpstr>
      <vt:lpstr>Wingdings</vt:lpstr>
      <vt:lpstr>1_Tema de Office</vt:lpstr>
      <vt:lpstr>Optimización del Análisis de Capacidades Dinámicas Empresariales Un enfoque a través de Modelos IRT</vt:lpstr>
      <vt:lpstr>Agenda</vt:lpstr>
      <vt:lpstr>Contexto</vt:lpstr>
      <vt:lpstr>Análisis Univariado</vt:lpstr>
      <vt:lpstr>Distribución (%) según industria</vt:lpstr>
      <vt:lpstr>Distribución (%) según sector</vt:lpstr>
      <vt:lpstr>Distribución de la edad de las compañías</vt:lpstr>
      <vt:lpstr>Distribución de las ventas  de las compañías</vt:lpstr>
      <vt:lpstr>Distribución (%) según ubicación geográfica de las compañías</vt:lpstr>
      <vt:lpstr>Selección del Modelo</vt:lpstr>
      <vt:lpstr>Enfoque Metodológico Teoría de Respuesta al Ítem (IRT)</vt:lpstr>
      <vt:lpstr>Enfoque Metodológico Modelo Rasch Politómico (PCM)</vt:lpstr>
      <vt:lpstr>Enfoque Metodológico Modelo de Respuesta Gradual (GRM)</vt:lpstr>
      <vt:lpstr>Enfoque Metodológico Comparación entre Modelos</vt:lpstr>
      <vt:lpstr>Resultados y Próximos Pasos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Luis Felipe Montenegro Fuentes</dc:creator>
  <cp:lastModifiedBy>Luis Felipe Montenegro Fuentes</cp:lastModifiedBy>
  <cp:revision>6</cp:revision>
  <dcterms:created xsi:type="dcterms:W3CDTF">2025-04-29T00:02:55Z</dcterms:created>
  <dcterms:modified xsi:type="dcterms:W3CDTF">2025-04-29T03:46:16Z</dcterms:modified>
</cp:coreProperties>
</file>

<file path=docProps/thumbnail.jpeg>
</file>